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57"/>
  </p:notesMasterIdLst>
  <p:handoutMasterIdLst>
    <p:handoutMasterId r:id="rId58"/>
  </p:handoutMasterIdLst>
  <p:sldIdLst>
    <p:sldId id="256" r:id="rId2"/>
    <p:sldId id="257" r:id="rId3"/>
    <p:sldId id="320" r:id="rId4"/>
    <p:sldId id="261" r:id="rId5"/>
    <p:sldId id="262"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9" r:id="rId56"/>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521415D9-36F7-43E2-AB2F-B90AF26B5E84}">
      <p14:sectionLst xmlns:p14="http://schemas.microsoft.com/office/powerpoint/2010/main">
        <p14:section name="Default Section" id="{273241F6-A902-11E4-4190-9B996221912B}">
          <p14:sldIdLst>
            <p14:sldId id="256"/>
            <p14:sldId id="257"/>
            <p14:sldId id="320"/>
            <p14:sldId id="261"/>
            <p14:sldId id="262"/>
            <p14:sldId id="264"/>
            <p14:sldId id="266"/>
            <p14:sldId id="267"/>
            <p14:sldId id="268"/>
            <p14:sldId id="269"/>
            <p14:sldId id="270"/>
            <p14:sldId id="271"/>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TxStyle/>
      <a:tcStyle>
        <a:tcBdr/>
        <a:fill>
          <a:solidFill>
            <a:schemeClr val="accent2">
              <a:alpha val="40000"/>
            </a:schemeClr>
          </a:solidFill>
        </a:fill>
      </a:tcStyle>
    </a:band1H>
    <a:band2H>
      <a:tcTxStyle/>
      <a:tcStyle>
        <a:tcBdr/>
      </a:tcStyle>
    </a:band2H>
    <a:band1V>
      <a:tcTxStyle/>
      <a:tcStyle>
        <a:tcBdr>
          <a:top>
            <a:lnRef idx="1">
              <a:schemeClr val="accent2"/>
            </a:lnRef>
          </a:top>
          <a:bottom>
            <a:lnRef idx="1">
              <a:schemeClr val="accent2"/>
            </a:lnRef>
          </a:bottom>
        </a:tcBdr>
        <a:fill>
          <a:solidFill>
            <a:schemeClr val="accent2">
              <a:alpha val="40000"/>
            </a:schemeClr>
          </a:solidFill>
        </a:fill>
      </a:tcStyle>
    </a:band1V>
    <a:band2V>
      <a:tcTxStyle/>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TxStyle/>
      <a:tcStyle>
        <a:tcBdr/>
        <a:fill>
          <a:solidFill>
            <a:schemeClr val="accent6">
              <a:alpha val="40000"/>
            </a:schemeClr>
          </a:solidFill>
        </a:fill>
      </a:tcStyle>
    </a:band1H>
    <a:band2H>
      <a:tcTxStyle/>
      <a:tcStyle>
        <a:tcBdr/>
      </a:tcStyle>
    </a:band2H>
    <a:band1V>
      <a:tcTxStyle/>
      <a:tcStyle>
        <a:tcBdr>
          <a:top>
            <a:lnRef idx="1">
              <a:schemeClr val="accent6"/>
            </a:lnRef>
          </a:top>
          <a:bottom>
            <a:lnRef idx="1">
              <a:schemeClr val="accent6"/>
            </a:lnRef>
          </a:bottom>
        </a:tcBdr>
        <a:fill>
          <a:solidFill>
            <a:schemeClr val="accent6">
              <a:alpha val="40000"/>
            </a:schemeClr>
          </a:solidFill>
        </a:fill>
      </a:tcStyle>
    </a:band1V>
    <a:band2V>
      <a:tcTxStyle/>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2057" autoAdjust="0"/>
    <p:restoredTop sz="79396" autoAdjust="0"/>
  </p:normalViewPr>
  <p:slideViewPr>
    <p:cSldViewPr>
      <p:cViewPr varScale="1">
        <p:scale>
          <a:sx n="70" d="100"/>
          <a:sy n="70" d="100"/>
        </p:scale>
        <p:origin x="-1068" y="-96"/>
      </p:cViewPr>
      <p:guideLst>
        <p:guide orient="horz" pos="2159"/>
        <p:guide pos="2879"/>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200" d="100"/>
        <a:sy n="200" d="100"/>
      </p:scale>
      <p:origin x="0" y="51828"/>
    </p:cViewPr>
  </p:sorterViewPr>
  <p:notesViewPr>
    <p:cSldViewPr>
      <p:cViewPr>
        <p:scale>
          <a:sx n="112" d="100"/>
          <a:sy n="112" d="100"/>
        </p:scale>
        <p:origin x="-1530" y="-72"/>
      </p:cViewPr>
      <p:guideLst>
        <p:guide orient="horz" pos="3040"/>
        <p:guide pos="216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9738" cy="4826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95725" y="1"/>
            <a:ext cx="2979738" cy="482600"/>
          </a:xfrm>
          <a:prstGeom prst="rect">
            <a:avLst/>
          </a:prstGeom>
        </p:spPr>
        <p:txBody>
          <a:bodyPr vert="horz" lIns="91440" tIns="45720" rIns="91440" bIns="45720" rtlCol="0"/>
          <a:lstStyle>
            <a:lvl1pPr algn="r">
              <a:defRPr sz="1200"/>
            </a:lvl1pPr>
          </a:lstStyle>
          <a:p>
            <a:fld id="{51013E5F-6287-4DFE-8555-C1FADDE92F56}" type="datetimeFigureOut">
              <a:rPr lang="en-SG" smtClean="0"/>
              <a:t>2/2/2015</a:t>
            </a:fld>
            <a:endParaRPr lang="en-SG"/>
          </a:p>
        </p:txBody>
      </p:sp>
      <p:sp>
        <p:nvSpPr>
          <p:cNvPr id="4" name="Footer Placeholder 3"/>
          <p:cNvSpPr>
            <a:spLocks noGrp="1"/>
          </p:cNvSpPr>
          <p:nvPr>
            <p:ph type="ftr" sz="quarter" idx="2"/>
          </p:nvPr>
        </p:nvSpPr>
        <p:spPr>
          <a:xfrm>
            <a:off x="0" y="9172575"/>
            <a:ext cx="2979738" cy="482600"/>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1440" tIns="45720" rIns="91440" bIns="45720" rtlCol="0" anchor="b"/>
          <a:lstStyle>
            <a:lvl1pPr algn="r">
              <a:defRPr sz="1200"/>
            </a:lvl1pPr>
          </a:lstStyle>
          <a:p>
            <a:fld id="{0976B8A4-6727-4A01-A14F-EA2135AB9E99}" type="slidenum">
              <a:rPr lang="en-SG" smtClean="0"/>
              <a:t>‹#›</a:t>
            </a:fld>
            <a:endParaRPr lang="en-SG"/>
          </a:p>
        </p:txBody>
      </p:sp>
    </p:spTree>
    <p:extLst>
      <p:ext uri="{BB962C8B-B14F-4D97-AF65-F5344CB8AC3E}">
        <p14:creationId xmlns:p14="http://schemas.microsoft.com/office/powerpoint/2010/main" val="368230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0055" cy="482837"/>
          </a:xfrm>
          <a:prstGeom prst="rect">
            <a:avLst/>
          </a:prstGeom>
        </p:spPr>
        <p:txBody>
          <a:bodyPr vert="horz" lIns="94476" tIns="47238" rIns="94476" bIns="47238"/>
          <a:lstStyle>
            <a:lvl1pPr algn="l" fontAlgn="auto">
              <a:spcBef>
                <a:spcPts val="0"/>
              </a:spcBef>
              <a:spcAft>
                <a:spcPts val="0"/>
              </a:spcAft>
              <a:defRPr sz="1200">
                <a:latin typeface="+mn-lt"/>
              </a:defRPr>
            </a:lvl1pPr>
          </a:lstStyle>
          <a:p>
            <a:pPr>
              <a:defRPr lang="en-US"/>
            </a:pPr>
            <a:endParaRPr lang="en-US" altLang=""/>
          </a:p>
        </p:txBody>
      </p:sp>
      <p:sp>
        <p:nvSpPr>
          <p:cNvPr id="3" name="Date Placeholder 2"/>
          <p:cNvSpPr>
            <a:spLocks noGrp="1"/>
          </p:cNvSpPr>
          <p:nvPr>
            <p:ph type="dt" idx="1"/>
          </p:nvPr>
        </p:nvSpPr>
        <p:spPr>
          <a:xfrm>
            <a:off x="3895406" y="0"/>
            <a:ext cx="2980055" cy="482837"/>
          </a:xfrm>
          <a:prstGeom prst="rect">
            <a:avLst/>
          </a:prstGeom>
        </p:spPr>
        <p:txBody>
          <a:bodyPr vert="horz" lIns="94476" tIns="47238" rIns="94476" bIns="47238"/>
          <a:lstStyle>
            <a:lvl1pPr algn="r" fontAlgn="auto">
              <a:spcBef>
                <a:spcPts val="0"/>
              </a:spcBef>
              <a:spcAft>
                <a:spcPts val="0"/>
              </a:spcAft>
              <a:defRPr sz="1200">
                <a:latin typeface="+mn-lt"/>
              </a:defRPr>
            </a:lvl1pPr>
          </a:lstStyle>
          <a:p>
            <a:pPr>
              <a:defRPr lang="en-US"/>
            </a:pPr>
            <a:fld id="{14269654-A4A8-4302-BE10-B2AA7D9B8E53}" type="datetime1">
              <a:rPr lang="en-US" altLang=""/>
              <a:pPr>
                <a:defRPr lang="en-US"/>
              </a:pPr>
              <a:t>2/2/2015</a:t>
            </a:fld>
            <a:endParaRPr lang="en-US" altLang=""/>
          </a:p>
        </p:txBody>
      </p:sp>
      <p:sp>
        <p:nvSpPr>
          <p:cNvPr id="4" name="Slide Image Placeholder 3"/>
          <p:cNvSpPr>
            <a:spLocks noGrp="1" noRot="1" noChangeAspect="1" noTextEdi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anchor="ctr"/>
          <a:lstStyle/>
          <a:p>
            <a:pPr lvl="0">
              <a:defRPr lang="en-US"/>
            </a:pPr>
            <a:endParaRPr lang="en-US" altLang=""/>
          </a:p>
        </p:txBody>
      </p:sp>
      <p:sp>
        <p:nvSpPr>
          <p:cNvPr id="5" name="Notes Placeholder 4"/>
          <p:cNvSpPr>
            <a:spLocks noGrp="1"/>
          </p:cNvSpPr>
          <p:nvPr>
            <p:ph type="body" sz="quarter" idx="3"/>
          </p:nvPr>
        </p:nvSpPr>
        <p:spPr>
          <a:xfrm>
            <a:off x="687705" y="4586964"/>
            <a:ext cx="5501640" cy="4345543"/>
          </a:xfrm>
          <a:prstGeom prst="rect">
            <a:avLst/>
          </a:prstGeom>
        </p:spPr>
        <p:txBody>
          <a:bodyPr vert="horz" lIns="94476" tIns="47238" rIns="94476" bIns="47238">
            <a:normAutofit/>
          </a:bodyPr>
          <a:lstStyle/>
          <a:p>
            <a:pPr lvl="0">
              <a:defRPr lang="en-US"/>
            </a:pPr>
            <a:r>
              <a:rPr lang="en-US" altLang=""/>
              <a:t>Double tap to edit Master text styles</a:t>
            </a:r>
          </a:p>
          <a:p>
            <a:pPr lvl="1">
              <a:defRPr lang="en-US"/>
            </a:pPr>
            <a:r>
              <a:rPr lang="en-US" altLang=""/>
              <a:t>Second level</a:t>
            </a:r>
          </a:p>
          <a:p>
            <a:pPr lvl="2">
              <a:defRPr lang="en-US"/>
            </a:pPr>
            <a:r>
              <a:rPr lang="en-US" altLang=""/>
              <a:t>Third level</a:t>
            </a:r>
          </a:p>
          <a:p>
            <a:pPr lvl="3">
              <a:defRPr lang="en-US"/>
            </a:pPr>
            <a:r>
              <a:rPr lang="en-US" altLang=""/>
              <a:t>Fourth level</a:t>
            </a:r>
          </a:p>
          <a:p>
            <a:pPr lvl="4">
              <a:defRPr lang="en-US"/>
            </a:pPr>
            <a:r>
              <a:rPr lang="en-US" altLang=""/>
              <a:t>Fifth level</a:t>
            </a:r>
          </a:p>
        </p:txBody>
      </p:sp>
      <p:sp>
        <p:nvSpPr>
          <p:cNvPr id="6" name="Footer Placeholder 5"/>
          <p:cNvSpPr>
            <a:spLocks noGrp="1"/>
          </p:cNvSpPr>
          <p:nvPr>
            <p:ph type="ftr" sz="quarter" idx="4"/>
          </p:nvPr>
        </p:nvSpPr>
        <p:spPr>
          <a:xfrm>
            <a:off x="1" y="9172249"/>
            <a:ext cx="2980055" cy="482837"/>
          </a:xfrm>
          <a:prstGeom prst="rect">
            <a:avLst/>
          </a:prstGeom>
        </p:spPr>
        <p:txBody>
          <a:bodyPr vert="horz" lIns="94476" tIns="47238" rIns="94476" bIns="47238" anchor="b"/>
          <a:lstStyle>
            <a:lvl1pPr algn="l" fontAlgn="auto">
              <a:spcBef>
                <a:spcPts val="0"/>
              </a:spcBef>
              <a:spcAft>
                <a:spcPts val="0"/>
              </a:spcAft>
              <a:defRPr sz="1200">
                <a:latin typeface="+mn-lt"/>
              </a:defRPr>
            </a:lvl1pPr>
          </a:lstStyle>
          <a:p>
            <a:pPr>
              <a:defRPr lang="en-US"/>
            </a:pPr>
            <a:endParaRPr lang="en-US" altLang=""/>
          </a:p>
        </p:txBody>
      </p:sp>
      <p:sp>
        <p:nvSpPr>
          <p:cNvPr id="7" name="Slide Number Placeholder 6"/>
          <p:cNvSpPr>
            <a:spLocks noGrp="1"/>
          </p:cNvSpPr>
          <p:nvPr>
            <p:ph type="sldNum" sz="quarter" idx="5"/>
          </p:nvPr>
        </p:nvSpPr>
        <p:spPr>
          <a:xfrm>
            <a:off x="3895406" y="9172249"/>
            <a:ext cx="2980055" cy="482837"/>
          </a:xfrm>
          <a:prstGeom prst="rect">
            <a:avLst/>
          </a:prstGeom>
        </p:spPr>
        <p:txBody>
          <a:bodyPr vert="horz" lIns="94476" tIns="47238" rIns="94476" bIns="47238" anchor="b"/>
          <a:lstStyle>
            <a:lvl1pPr algn="r" fontAlgn="auto">
              <a:spcBef>
                <a:spcPts val="0"/>
              </a:spcBef>
              <a:spcAft>
                <a:spcPts val="0"/>
              </a:spcAft>
              <a:defRPr sz="1200">
                <a:latin typeface="+mn-lt"/>
              </a:defRPr>
            </a:lvl1pPr>
          </a:lstStyle>
          <a:p>
            <a:pPr>
              <a:defRPr lang="en-US"/>
            </a:pPr>
            <a:fld id="{1F65C151-6575-48B0-9147-687653CC2ABF}" type="slidenum">
              <a:rPr lang="en-US" altLang=""/>
              <a:pPr>
                <a:defRPr lang="en-US"/>
              </a:pPr>
              <a:t>‹#›</a:t>
            </a:fld>
            <a:endParaRPr lang="en-US" altLang=""/>
          </a:p>
        </p:txBody>
      </p:sp>
    </p:spTree>
    <p:extLst>
      <p:ext uri="{BB962C8B-B14F-4D97-AF65-F5344CB8AC3E}">
        <p14:creationId xmlns:p14="http://schemas.microsoft.com/office/powerpoint/2010/main" val="32513662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82061" y="4586964"/>
            <a:ext cx="6112933" cy="4345543"/>
          </a:xfrm>
        </p:spPr>
        <p:txBody>
          <a:bodyPr>
            <a:normAutofit/>
          </a:bodyPr>
          <a:lstStyle/>
          <a:p>
            <a:pPr lvl="0">
              <a:defRPr lang="en-US"/>
            </a:pPr>
            <a:r>
              <a:rPr lang="en-US" sz="1400" dirty="0"/>
              <a:t>I would like to express my gratitude to the Government of India and to World Bank Representative Office  in India ,especially to Dr. </a:t>
            </a:r>
            <a:r>
              <a:rPr lang="en-US" sz="1400" dirty="0" err="1"/>
              <a:t>Wilam</a:t>
            </a:r>
            <a:r>
              <a:rPr lang="en-US" sz="1400" dirty="0"/>
              <a:t> Young, who invite me to participate in this important workshop on IWRM.</a:t>
            </a:r>
          </a:p>
          <a:p>
            <a:pPr lvl="0">
              <a:defRPr lang="en-US"/>
            </a:pPr>
            <a:r>
              <a:rPr lang="en-US" sz="1400" dirty="0"/>
              <a:t>My name is </a:t>
            </a:r>
            <a:r>
              <a:rPr lang="en-US" sz="1400" dirty="0" err="1"/>
              <a:t>Tjoek</a:t>
            </a:r>
            <a:r>
              <a:rPr lang="en-US" sz="1400" dirty="0"/>
              <a:t> </a:t>
            </a:r>
            <a:r>
              <a:rPr lang="en-US" sz="1400" dirty="0" err="1"/>
              <a:t>Walujo</a:t>
            </a:r>
            <a:r>
              <a:rPr lang="en-US" sz="1400" dirty="0"/>
              <a:t> </a:t>
            </a:r>
            <a:r>
              <a:rPr lang="en-US" sz="1400" dirty="0" err="1"/>
              <a:t>Subijanto</a:t>
            </a:r>
            <a:r>
              <a:rPr lang="en-US" sz="1400" dirty="0"/>
              <a:t> from Indonesia</a:t>
            </a:r>
          </a:p>
          <a:p>
            <a:pPr lvl="0">
              <a:defRPr lang="en-US"/>
            </a:pPr>
            <a:r>
              <a:rPr lang="en-US" sz="1400" dirty="0"/>
              <a:t>I have worked for about 40 years in the </a:t>
            </a:r>
            <a:r>
              <a:rPr lang="en-US" sz="1400" dirty="0" err="1"/>
              <a:t>Brantas</a:t>
            </a:r>
            <a:r>
              <a:rPr lang="en-US" sz="1400" dirty="0"/>
              <a:t> River Basin, Indonesia</a:t>
            </a:r>
          </a:p>
          <a:p>
            <a:pPr lvl="0" latinLnBrk="0">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spcBef>
                <a:spcPts val="0"/>
              </a:spcBef>
              <a:spcAft>
                <a:spcPts val="620"/>
              </a:spcAft>
              <a:defRPr lang="en-US"/>
            </a:pPr>
            <a:r>
              <a:rPr lang="en-US" sz="1400" b="1" dirty="0"/>
              <a:t>The Challenge:</a:t>
            </a:r>
          </a:p>
          <a:p>
            <a:pPr marL="354284" indent="-354284">
              <a:spcBef>
                <a:spcPts val="0"/>
              </a:spcBef>
              <a:spcAft>
                <a:spcPts val="620"/>
              </a:spcAft>
              <a:buFont typeface="Arial"/>
              <a:buChar char="•"/>
              <a:defRPr lang="en-US"/>
            </a:pPr>
            <a:r>
              <a:rPr lang="en-US" sz="1400" dirty="0"/>
              <a:t>Former Minister of Public Works and Electrical Energy, 1960’s, Ir. </a:t>
            </a:r>
            <a:r>
              <a:rPr lang="en-US" sz="1400" dirty="0" err="1"/>
              <a:t>Sutami</a:t>
            </a:r>
            <a:r>
              <a:rPr lang="en-US" sz="1400" dirty="0"/>
              <a:t>: “</a:t>
            </a:r>
            <a:r>
              <a:rPr lang="en-US" sz="1400" i="1" dirty="0"/>
              <a:t>The </a:t>
            </a:r>
            <a:r>
              <a:rPr lang="en-US" sz="1400" i="1" dirty="0" err="1"/>
              <a:t>Brantas</a:t>
            </a:r>
            <a:r>
              <a:rPr lang="en-US" sz="1400" i="1" dirty="0"/>
              <a:t> Project must not fail. He is the Flag Carrier of Ministry of Public Works and Electrical Energy and to be the home of the dam builders</a:t>
            </a:r>
            <a:r>
              <a:rPr lang="en-US" sz="1400" dirty="0"/>
              <a:t>”.</a:t>
            </a:r>
          </a:p>
          <a:p>
            <a:pPr marL="354284" indent="-354284">
              <a:spcBef>
                <a:spcPts val="0"/>
              </a:spcBef>
              <a:spcAft>
                <a:spcPts val="620"/>
              </a:spcAft>
              <a:buFont typeface="Arial"/>
              <a:buChar char="•"/>
              <a:defRPr lang="en-US"/>
            </a:pPr>
            <a:r>
              <a:rPr lang="en-US" sz="1400" dirty="0"/>
              <a:t>In 1960’s, when Indonesian engineers have no experience in building big dams, </a:t>
            </a:r>
            <a:r>
              <a:rPr lang="en-US" sz="1400" i="1" dirty="0"/>
              <a:t>“to be the home of the dam builders” </a:t>
            </a:r>
            <a:r>
              <a:rPr lang="en-US" sz="1400" dirty="0"/>
              <a:t>was very challenging. It will bring about institutional change, adoption of appropriate management system, culture and method of human capital accumulation.. </a:t>
            </a:r>
          </a:p>
          <a:p>
            <a:pPr>
              <a:spcBef>
                <a:spcPts val="0"/>
              </a:spcBef>
              <a:spcAft>
                <a:spcPts val="620"/>
              </a:spcAft>
              <a:defRPr lang="en-US"/>
            </a:pPr>
            <a:r>
              <a:rPr lang="en-US" sz="1400" dirty="0"/>
              <a:t>The strategic programs adopted:</a:t>
            </a:r>
          </a:p>
          <a:p>
            <a:pPr marL="826663" lvl="1" indent="-354284">
              <a:spcBef>
                <a:spcPts val="0"/>
              </a:spcBef>
              <a:spcAft>
                <a:spcPts val="0"/>
              </a:spcAft>
              <a:buFont typeface="Courier New"/>
              <a:buChar char="o"/>
              <a:defRPr lang="en-US"/>
            </a:pPr>
            <a:r>
              <a:rPr lang="en-US" sz="1400" dirty="0"/>
              <a:t>Contracting systems and direct force method;</a:t>
            </a:r>
          </a:p>
          <a:p>
            <a:pPr marL="826663" lvl="1" indent="-354284">
              <a:spcBef>
                <a:spcPts val="0"/>
              </a:spcBef>
              <a:spcAft>
                <a:spcPts val="0"/>
              </a:spcAft>
              <a:buFont typeface="Courier New"/>
              <a:buChar char="o"/>
              <a:defRPr lang="en-US"/>
            </a:pPr>
            <a:r>
              <a:rPr lang="en-US" sz="1400" dirty="0"/>
              <a:t>Appropriate transfer of knowledge mechanism;</a:t>
            </a:r>
          </a:p>
          <a:p>
            <a:pPr marL="826663" lvl="1" indent="-354284">
              <a:spcBef>
                <a:spcPts val="0"/>
              </a:spcBef>
              <a:spcAft>
                <a:spcPts val="0"/>
              </a:spcAft>
              <a:buFont typeface="Courier New"/>
              <a:buChar char="o"/>
              <a:defRPr lang="en-US"/>
            </a:pPr>
            <a:r>
              <a:rPr lang="en-US" sz="1400" dirty="0"/>
              <a:t>Training at the universities; and</a:t>
            </a:r>
          </a:p>
          <a:p>
            <a:pPr marL="826663" lvl="1" indent="-354284">
              <a:spcBef>
                <a:spcPts val="0"/>
              </a:spcBef>
              <a:spcAft>
                <a:spcPts val="620"/>
              </a:spcAft>
              <a:buFont typeface="Courier New"/>
              <a:buChar char="o"/>
              <a:defRPr lang="en-US"/>
            </a:pPr>
            <a:r>
              <a:rPr lang="en-US" sz="1400" dirty="0"/>
              <a:t>Appropriate management system.</a:t>
            </a:r>
          </a:p>
          <a:p>
            <a:pPr marL="372327">
              <a:spcBef>
                <a:spcPts val="0"/>
              </a:spcBef>
              <a:spcAft>
                <a:spcPts val="620"/>
              </a:spcAft>
              <a:defRPr lang="en-US"/>
            </a:pPr>
            <a:r>
              <a:rPr lang="en-US" sz="1400" dirty="0"/>
              <a:t>The driving forces to implement strategies are:</a:t>
            </a:r>
          </a:p>
          <a:p>
            <a:pPr marL="826663" lvl="1" indent="-354284">
              <a:spcBef>
                <a:spcPts val="0"/>
              </a:spcBef>
              <a:spcAft>
                <a:spcPts val="0"/>
              </a:spcAft>
              <a:buFont typeface="Courier New"/>
              <a:buChar char="o"/>
              <a:defRPr lang="en-US"/>
            </a:pPr>
            <a:r>
              <a:rPr lang="en-US" sz="1400" dirty="0"/>
              <a:t>Strong Government support and wider authority;</a:t>
            </a:r>
          </a:p>
          <a:p>
            <a:pPr marL="826663" lvl="1" indent="-354284">
              <a:spcBef>
                <a:spcPts val="0"/>
              </a:spcBef>
              <a:spcAft>
                <a:spcPts val="0"/>
              </a:spcAft>
              <a:buFont typeface="Courier New"/>
              <a:buChar char="o"/>
              <a:defRPr lang="en-US"/>
            </a:pPr>
            <a:r>
              <a:rPr lang="en-US" sz="1400" dirty="0"/>
              <a:t>Strong leadership;</a:t>
            </a:r>
          </a:p>
          <a:p>
            <a:pPr marL="826663" lvl="1" indent="-354284">
              <a:spcBef>
                <a:spcPts val="0"/>
              </a:spcBef>
              <a:spcAft>
                <a:spcPts val="0"/>
              </a:spcAft>
              <a:buFont typeface="Courier New"/>
              <a:buChar char="o"/>
              <a:defRPr lang="en-US"/>
            </a:pPr>
            <a:r>
              <a:rPr lang="en-US" sz="1400" dirty="0"/>
              <a:t>Appropriate</a:t>
            </a:r>
            <a:r>
              <a:rPr lang="en-GB" sz="1400" dirty="0"/>
              <a:t> spirit and culture</a:t>
            </a:r>
            <a:r>
              <a:rPr lang="en-US" sz="1400" dirty="0"/>
              <a:t>; and</a:t>
            </a:r>
          </a:p>
          <a:p>
            <a:pPr marL="826663" lvl="1" indent="-354284">
              <a:spcBef>
                <a:spcPts val="0"/>
              </a:spcBef>
              <a:spcAft>
                <a:spcPts val="620"/>
              </a:spcAft>
              <a:buFont typeface="Courier New"/>
              <a:buChar char="o"/>
              <a:defRPr lang="en-US"/>
            </a:pPr>
            <a:r>
              <a:rPr lang="en-US" sz="1400" dirty="0"/>
              <a:t>Incentive schemes.</a:t>
            </a:r>
          </a:p>
          <a:p>
            <a:pPr>
              <a:spcBef>
                <a:spcPts val="0"/>
              </a:spcBef>
              <a:spcAft>
                <a:spcPts val="620"/>
              </a:spcAft>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5269" y="4586965"/>
            <a:ext cx="6346135" cy="4842199"/>
          </a:xfrm>
        </p:spPr>
        <p:txBody>
          <a:bodyPr>
            <a:noAutofit/>
          </a:bodyPr>
          <a:lstStyle/>
          <a:p>
            <a:pPr>
              <a:spcBef>
                <a:spcPts val="0"/>
              </a:spcBef>
              <a:spcAft>
                <a:spcPts val="620"/>
              </a:spcAft>
              <a:defRPr lang="en-US"/>
            </a:pPr>
            <a:r>
              <a:rPr lang="en-US" sz="1400" dirty="0"/>
              <a:t>The management of the </a:t>
            </a:r>
            <a:r>
              <a:rPr lang="en-US" sz="1400" dirty="0" err="1"/>
              <a:t>Brantas</a:t>
            </a:r>
            <a:r>
              <a:rPr lang="en-US" sz="1400" dirty="0"/>
              <a:t> Project employed unique contracting systems. </a:t>
            </a:r>
          </a:p>
          <a:p>
            <a:pPr>
              <a:spcBef>
                <a:spcPts val="0"/>
              </a:spcBef>
              <a:spcAft>
                <a:spcPts val="620"/>
              </a:spcAft>
              <a:tabLst>
                <a:tab pos="465325" algn="l"/>
              </a:tabLst>
              <a:defRPr lang="en-US"/>
            </a:pPr>
            <a:r>
              <a:rPr lang="en-US" sz="1400" b="1" dirty="0"/>
              <a:t>(1) 	Phase I (1961 ~ 1964)</a:t>
            </a:r>
          </a:p>
          <a:p>
            <a:pPr>
              <a:spcBef>
                <a:spcPts val="0"/>
              </a:spcBef>
              <a:spcAft>
                <a:spcPts val="620"/>
              </a:spcAft>
              <a:defRPr lang="en-US"/>
            </a:pPr>
            <a:r>
              <a:rPr lang="en-US" sz="1400" dirty="0"/>
              <a:t>This was the period of “</a:t>
            </a:r>
            <a:r>
              <a:rPr lang="en-US" sz="1400" b="1" dirty="0"/>
              <a:t>to see</a:t>
            </a:r>
            <a:r>
              <a:rPr lang="en-US" sz="1400" dirty="0"/>
              <a:t>” how the foreign consultants and contractors do the works based on a “</a:t>
            </a:r>
            <a:r>
              <a:rPr lang="en-US" sz="1400" i="1" dirty="0"/>
              <a:t>full contract basis</a:t>
            </a:r>
            <a:r>
              <a:rPr lang="en-US" sz="1400" dirty="0"/>
              <a:t>”.</a:t>
            </a:r>
          </a:p>
          <a:p>
            <a:pPr>
              <a:spcBef>
                <a:spcPts val="0"/>
              </a:spcBef>
              <a:spcAft>
                <a:spcPts val="620"/>
              </a:spcAft>
              <a:tabLst>
                <a:tab pos="465325" algn="l"/>
              </a:tabLst>
              <a:defRPr lang="en-US"/>
            </a:pPr>
            <a:r>
              <a:rPr lang="en-US" sz="1400" b="1" dirty="0"/>
              <a:t>(2) 	Phase II (1965 ~ 1969)</a:t>
            </a:r>
          </a:p>
          <a:p>
            <a:pPr>
              <a:spcBef>
                <a:spcPts val="0"/>
              </a:spcBef>
              <a:spcAft>
                <a:spcPts val="620"/>
              </a:spcAft>
              <a:defRPr lang="en-US"/>
            </a:pPr>
            <a:r>
              <a:rPr lang="en-US" sz="1400" dirty="0"/>
              <a:t>This was the period of “</a:t>
            </a:r>
            <a:r>
              <a:rPr lang="en-US" sz="1400" b="1" dirty="0"/>
              <a:t>to try</a:t>
            </a:r>
            <a:r>
              <a:rPr lang="en-US" sz="1400" dirty="0"/>
              <a:t>” to do the work by themselves with the assistance of a limited number of foreign engineers based on “</a:t>
            </a:r>
            <a:r>
              <a:rPr lang="en-US" sz="1400" i="1" dirty="0"/>
              <a:t>assistance concept</a:t>
            </a:r>
            <a:r>
              <a:rPr lang="en-US" sz="1400" dirty="0"/>
              <a:t>” for consulting services and “</a:t>
            </a:r>
            <a:r>
              <a:rPr lang="en-US" sz="1400" i="1" dirty="0"/>
              <a:t>guidance engineer concept</a:t>
            </a:r>
            <a:r>
              <a:rPr lang="en-US" sz="1400" dirty="0"/>
              <a:t>” for construction works. </a:t>
            </a:r>
          </a:p>
          <a:p>
            <a:pPr>
              <a:spcBef>
                <a:spcPts val="0"/>
              </a:spcBef>
              <a:spcAft>
                <a:spcPts val="620"/>
              </a:spcAft>
              <a:defRPr lang="en-US"/>
            </a:pPr>
            <a:r>
              <a:rPr lang="en-US" sz="1400" b="1" dirty="0"/>
              <a:t>(3)        Phase III (1970 ~ 1990)</a:t>
            </a:r>
          </a:p>
          <a:p>
            <a:pPr>
              <a:spcBef>
                <a:spcPts val="0"/>
              </a:spcBef>
              <a:spcAft>
                <a:spcPts val="620"/>
              </a:spcAft>
              <a:defRPr lang="en-US"/>
            </a:pPr>
            <a:r>
              <a:rPr lang="en-US" sz="1400" dirty="0"/>
              <a:t>This was the period of “</a:t>
            </a:r>
            <a:r>
              <a:rPr lang="en-US" sz="1400" b="1" dirty="0"/>
              <a:t>to do</a:t>
            </a:r>
            <a:r>
              <a:rPr lang="en-US" sz="1400" dirty="0"/>
              <a:t>” design and construction work. The projects were implemented by Indonesian engineers and technicians on “</a:t>
            </a:r>
            <a:r>
              <a:rPr lang="en-US" sz="1400" i="1" dirty="0"/>
              <a:t>direct force or force account</a:t>
            </a:r>
            <a:r>
              <a:rPr lang="en-US" sz="1400" dirty="0"/>
              <a:t>” basic under supervision and guidance of a limited number of foreign consultants and guidance engineers.</a:t>
            </a:r>
          </a:p>
          <a:p>
            <a:pPr>
              <a:spcBef>
                <a:spcPts val="0"/>
              </a:spcBef>
              <a:spcAft>
                <a:spcPts val="620"/>
              </a:spcAft>
              <a:tabLst>
                <a:tab pos="465325" algn="l"/>
              </a:tabLst>
              <a:defRPr lang="en-US"/>
            </a:pPr>
            <a:r>
              <a:rPr lang="en-US" sz="1400" b="1" dirty="0"/>
              <a:t>(4)          Phase IV (1991~ Present)</a:t>
            </a:r>
          </a:p>
          <a:p>
            <a:pPr>
              <a:spcBef>
                <a:spcPts val="0"/>
              </a:spcBef>
              <a:spcAft>
                <a:spcPts val="620"/>
              </a:spcAft>
              <a:defRPr lang="en-US"/>
            </a:pPr>
            <a:r>
              <a:rPr lang="en-US" sz="1400" dirty="0"/>
              <a:t>And this was the period of “</a:t>
            </a:r>
            <a:r>
              <a:rPr lang="en-US" sz="1400" b="1" dirty="0"/>
              <a:t>to oversee or supervise</a:t>
            </a:r>
            <a:r>
              <a:rPr lang="en-US" sz="1400" dirty="0"/>
              <a:t>” all the operations of the project.</a:t>
            </a:r>
          </a:p>
          <a:p>
            <a:pPr>
              <a:spcBef>
                <a:spcPts val="0"/>
              </a:spcBef>
              <a:spcAft>
                <a:spcPts val="620"/>
              </a:spcAft>
              <a:tabLst>
                <a:tab pos="465325" algn="l"/>
              </a:tabLst>
              <a:defRPr lang="en-US"/>
            </a:pPr>
            <a:r>
              <a:rPr lang="en-US" sz="1400" dirty="0"/>
              <a:t>This was “</a:t>
            </a:r>
            <a:r>
              <a:rPr lang="en-US" sz="1400" i="1" dirty="0"/>
              <a:t>learning –by-doing</a:t>
            </a:r>
            <a:r>
              <a:rPr lang="en-US" sz="1400" dirty="0"/>
              <a:t>” process from “to see – to try – to do and to oversee” the project.</a:t>
            </a:r>
          </a:p>
          <a:p>
            <a:pPr>
              <a:spcBef>
                <a:spcPts val="0"/>
              </a:spcBef>
              <a:spcAft>
                <a:spcPts val="620"/>
              </a:spcAft>
              <a:defRPr lang="en-US"/>
            </a:pPr>
            <a:endParaRPr lang="en-US"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marL="295237" indent="-295237">
              <a:buFont typeface="Arial"/>
              <a:buChar char="•"/>
              <a:defRPr lang="en-US"/>
            </a:pPr>
            <a:r>
              <a:rPr lang="en-US" sz="1400" dirty="0">
                <a:latin typeface="Calibri"/>
              </a:rPr>
              <a:t>The sequence of contracting system aimed to have Indonesian workers acquire technologies in an efficient and effective way. </a:t>
            </a:r>
          </a:p>
          <a:p>
            <a:pPr marL="295237" indent="-295237">
              <a:buFont typeface="Arial"/>
              <a:buChar char="•"/>
              <a:defRPr lang="en-US"/>
            </a:pPr>
            <a:r>
              <a:rPr lang="en-US" sz="1400" dirty="0">
                <a:latin typeface="Calibri"/>
              </a:rPr>
              <a:t>The major method of knowledge transfer was the OJT (on the job training) using a man-to-man approach of </a:t>
            </a:r>
            <a:r>
              <a:rPr lang="en-US" sz="1400" i="1" dirty="0">
                <a:latin typeface="Calibri"/>
              </a:rPr>
              <a:t>“work-together, discuss-together, eat-together and relax-together</a:t>
            </a:r>
            <a:r>
              <a:rPr lang="en-US" sz="1400" dirty="0">
                <a:latin typeface="Calibri"/>
              </a:rPr>
              <a:t>”. This approach contributed not only to accelerate transfer of technology, but also to create a strong trust between them. </a:t>
            </a:r>
          </a:p>
          <a:p>
            <a:pPr marL="295237" indent="-295237">
              <a:buFont typeface="Arial"/>
              <a:buChar char="•"/>
              <a:defRPr lang="en-US"/>
            </a:pPr>
            <a:r>
              <a:rPr lang="en-US" sz="1400" dirty="0">
                <a:latin typeface="Calibri"/>
              </a:rPr>
              <a:t>It was fortunate that the </a:t>
            </a:r>
            <a:r>
              <a:rPr lang="en-US" sz="1400" dirty="0" err="1">
                <a:latin typeface="Calibri"/>
              </a:rPr>
              <a:t>Brantas</a:t>
            </a:r>
            <a:r>
              <a:rPr lang="en-US" sz="1400" dirty="0">
                <a:latin typeface="Calibri"/>
              </a:rPr>
              <a:t> Project could assign the consultant repeatedly, by which the technology was solidly transferred. The one and the only consultant, Nippon Koei Consulting Services, played an important role in training the local engineers.</a:t>
            </a:r>
            <a:endParaRPr lang="en-SG" sz="1400" dirty="0">
              <a:latin typeface="Calibri"/>
            </a:endParaRP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spcBef>
                <a:spcPts val="0"/>
              </a:spcBef>
              <a:spcAft>
                <a:spcPts val="620"/>
              </a:spcAft>
              <a:defRPr lang="en-US"/>
            </a:pPr>
            <a:r>
              <a:rPr lang="en-US" sz="1400" dirty="0"/>
              <a:t>The government authorized the </a:t>
            </a:r>
            <a:r>
              <a:rPr lang="en-US" sz="1400" dirty="0" err="1"/>
              <a:t>Brantas</a:t>
            </a:r>
            <a:r>
              <a:rPr lang="en-US" sz="1400" dirty="0"/>
              <a:t> Project to develop and implement their own management system to do the project in efficient and effective manner to realize their mission.</a:t>
            </a:r>
          </a:p>
          <a:p>
            <a:pPr>
              <a:spcBef>
                <a:spcPts val="0"/>
              </a:spcBef>
              <a:spcAft>
                <a:spcPts val="620"/>
              </a:spcAft>
              <a:defRPr lang="en-US"/>
            </a:pPr>
            <a:r>
              <a:rPr lang="en-US" sz="1400" dirty="0"/>
              <a:t>Innovative management and methods had been introduced, such as:</a:t>
            </a:r>
          </a:p>
          <a:p>
            <a:pPr marL="295237" indent="-295237">
              <a:spcBef>
                <a:spcPts val="0"/>
              </a:spcBef>
              <a:spcAft>
                <a:spcPts val="620"/>
              </a:spcAft>
              <a:buFont typeface="Arial"/>
              <a:buChar char="•"/>
              <a:defRPr lang="en-US"/>
            </a:pPr>
            <a:r>
              <a:rPr lang="en-US" sz="1400" dirty="0"/>
              <a:t>participatory management which encouraged upper, middle and lower level employees to participate in discussions and be involved in the decision making processes, </a:t>
            </a:r>
          </a:p>
          <a:p>
            <a:pPr marL="295237" indent="-295237">
              <a:spcBef>
                <a:spcPts val="0"/>
              </a:spcBef>
              <a:spcAft>
                <a:spcPts val="620"/>
              </a:spcAft>
              <a:buFont typeface="Arial"/>
              <a:buChar char="•"/>
              <a:defRPr lang="en-US"/>
            </a:pPr>
            <a:r>
              <a:rPr lang="en-US" sz="1400" dirty="0"/>
              <a:t>management by objectives, </a:t>
            </a:r>
          </a:p>
          <a:p>
            <a:pPr marL="295237" indent="-295237">
              <a:spcBef>
                <a:spcPts val="0"/>
              </a:spcBef>
              <a:spcAft>
                <a:spcPts val="620"/>
              </a:spcAft>
              <a:buFont typeface="Arial"/>
              <a:buChar char="•"/>
              <a:defRPr lang="en-US"/>
            </a:pPr>
            <a:r>
              <a:rPr lang="en-US" sz="1400" dirty="0"/>
              <a:t>merit system, performance based salaries, and other incentive based schemes,</a:t>
            </a:r>
          </a:p>
          <a:p>
            <a:pPr marL="295237" indent="-295237">
              <a:spcBef>
                <a:spcPts val="0"/>
              </a:spcBef>
              <a:spcAft>
                <a:spcPts val="620"/>
              </a:spcAft>
              <a:buFont typeface="Arial"/>
              <a:buChar char="•"/>
              <a:defRPr lang="en-US"/>
            </a:pPr>
            <a:r>
              <a:rPr lang="en-US" sz="1400" dirty="0"/>
              <a:t>modern accounting which improved office budget control considerably,</a:t>
            </a:r>
          </a:p>
          <a:p>
            <a:pPr marL="295237" indent="-295237">
              <a:spcBef>
                <a:spcPts val="0"/>
              </a:spcBef>
              <a:spcAft>
                <a:spcPts val="620"/>
              </a:spcAft>
              <a:buFont typeface="Arial"/>
              <a:buChar char="•"/>
              <a:defRPr lang="en-US"/>
            </a:pPr>
            <a:r>
              <a:rPr lang="en-US" sz="1400" dirty="0"/>
              <a:t>effective internal control which aimed to ensure that “everybody works correctly and appropriately”.</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tabLst>
                <a:tab pos="418826" algn="l"/>
              </a:tabLst>
              <a:defRPr lang="en-US"/>
            </a:pPr>
            <a:r>
              <a:rPr lang="en-US" sz="1400" b="1"/>
              <a:t>(1).	Strong Government Supports and wider Authority </a:t>
            </a:r>
          </a:p>
          <a:p>
            <a:pPr marL="295237" indent="-295237">
              <a:buFont typeface="Arial"/>
              <a:buChar char="•"/>
              <a:defRPr lang="en-US"/>
            </a:pPr>
            <a:r>
              <a:rPr lang="en-US" sz="1400"/>
              <a:t>The Brantas Project was given the highest priority in the national development plan. The government give a strong political will to implement these projects and successfull achievement in producing professional engineers and technicians in dams construction for the country. </a:t>
            </a:r>
          </a:p>
          <a:p>
            <a:pPr marL="295237" indent="-295237">
              <a:buFont typeface="Arial"/>
              <a:buChar char="•"/>
              <a:defRPr lang="en-US"/>
            </a:pPr>
            <a:r>
              <a:rPr lang="en-US" sz="1400"/>
              <a:t>The Government provided the Brantas Project with substantial authority in adopting a rational project management and human capital accumulation through project experience. </a:t>
            </a:r>
          </a:p>
          <a:p>
            <a:pPr marL="295237" indent="-295237">
              <a:buFont typeface="Arial"/>
              <a:buChar char="•"/>
              <a:defRPr lang="en-US"/>
            </a:pPr>
            <a:r>
              <a:rPr lang="en-US" sz="1400"/>
              <a:t>The Brantas Project was the only Government WRD Project who apply “Direct Force” or “Force Account” system, meaning that the Brantas Project could directly recruit, hire, train and supervise the workforce and be responsible for the policies governing the wages and salaries.</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tabLst>
                <a:tab pos="418826" algn="l"/>
              </a:tabLst>
              <a:defRPr lang="en-US"/>
            </a:pPr>
            <a:r>
              <a:rPr lang="en-US" sz="1400" b="1" dirty="0"/>
              <a:t> (2). 	Strong Leadership </a:t>
            </a:r>
          </a:p>
          <a:p>
            <a:pPr marL="295237" indent="-295237">
              <a:buFont typeface="Arial"/>
              <a:buChar char="•"/>
              <a:defRPr lang="en-US"/>
            </a:pPr>
            <a:r>
              <a:rPr lang="en-US" sz="1400" dirty="0"/>
              <a:t>From 1961 to 1975, Prof. Ir. </a:t>
            </a:r>
            <a:r>
              <a:rPr lang="en-US" sz="1400" dirty="0" err="1"/>
              <a:t>Suryono</a:t>
            </a:r>
            <a:r>
              <a:rPr lang="en-US" sz="1400" dirty="0"/>
              <a:t>, the first general manager of the </a:t>
            </a:r>
            <a:r>
              <a:rPr lang="en-US" sz="1400" dirty="0" err="1"/>
              <a:t>Brantas</a:t>
            </a:r>
            <a:r>
              <a:rPr lang="en-US" sz="1400" dirty="0"/>
              <a:t> Project, introduced innovative management system through trial-and-error process. One of the millstones is introduction and consistent implementation of the “One River, One Plan and One Management” philosophy. </a:t>
            </a:r>
          </a:p>
          <a:p>
            <a:pPr marL="295237" indent="-295237">
              <a:buFont typeface="Arial"/>
              <a:buChar char="•"/>
              <a:defRPr lang="en-US"/>
            </a:pPr>
            <a:r>
              <a:rPr lang="en-US" sz="1400" dirty="0"/>
              <a:t>He has political leverage at the Ministry of Public Works to get political support to adopt “Direct Force or Force Accounts” in the implementation of the project. </a:t>
            </a:r>
          </a:p>
          <a:p>
            <a:pPr marL="295237" indent="-295237">
              <a:buFont typeface="Arial"/>
              <a:buChar char="•"/>
              <a:defRPr lang="en-US"/>
            </a:pPr>
            <a:r>
              <a:rPr lang="en-US" sz="1400" dirty="0"/>
              <a:t>The leadership of Prof. Ir. </a:t>
            </a:r>
            <a:r>
              <a:rPr lang="en-US" sz="1400" dirty="0" err="1"/>
              <a:t>Suryono</a:t>
            </a:r>
            <a:r>
              <a:rPr lang="en-US" sz="1400" dirty="0"/>
              <a:t> had been able </a:t>
            </a:r>
            <a:r>
              <a:rPr lang="en-US" sz="1400" i="1" dirty="0"/>
              <a:t>in uniting minds and mobilizing efforts</a:t>
            </a:r>
            <a:r>
              <a:rPr lang="en-US" sz="1400" dirty="0"/>
              <a:t> of all the </a:t>
            </a:r>
            <a:r>
              <a:rPr lang="en-US" sz="1400" dirty="0" err="1"/>
              <a:t>Brantas</a:t>
            </a:r>
            <a:r>
              <a:rPr lang="en-US" sz="1400" dirty="0"/>
              <a:t> employees towards the successful realization of the project.</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spcBef>
                <a:spcPts val="0"/>
              </a:spcBef>
              <a:spcAft>
                <a:spcPts val="620"/>
              </a:spcAft>
              <a:tabLst>
                <a:tab pos="418826" algn="l"/>
              </a:tabLst>
              <a:defRPr lang="en-US"/>
            </a:pPr>
            <a:r>
              <a:rPr lang="en-US" sz="1400" b="1" dirty="0"/>
              <a:t>(3). 	</a:t>
            </a:r>
            <a:r>
              <a:rPr lang="en-US" sz="1400" b="1" dirty="0" err="1"/>
              <a:t>Brantas</a:t>
            </a:r>
            <a:r>
              <a:rPr lang="en-US" sz="1400" b="1" dirty="0"/>
              <a:t> Spirit </a:t>
            </a:r>
          </a:p>
          <a:p>
            <a:pPr marL="295237" indent="-295237">
              <a:spcBef>
                <a:spcPts val="0"/>
              </a:spcBef>
              <a:spcAft>
                <a:spcPts val="620"/>
              </a:spcAft>
              <a:buFont typeface="Arial"/>
              <a:buChar char="•"/>
              <a:defRPr lang="en-US"/>
            </a:pPr>
            <a:r>
              <a:rPr lang="en-US" sz="1400" dirty="0"/>
              <a:t>Prof. Ir. </a:t>
            </a:r>
            <a:r>
              <a:rPr lang="en-US" sz="1400" dirty="0" err="1"/>
              <a:t>Suryono</a:t>
            </a:r>
            <a:r>
              <a:rPr lang="en-US" sz="1400" dirty="0"/>
              <a:t> led and guide the </a:t>
            </a:r>
            <a:r>
              <a:rPr lang="en-US" sz="1400" dirty="0" err="1"/>
              <a:t>Brantas</a:t>
            </a:r>
            <a:r>
              <a:rPr lang="en-US" sz="1400" dirty="0"/>
              <a:t> employees to create a culture to value hard work and creative workmanship based on:</a:t>
            </a:r>
          </a:p>
          <a:p>
            <a:pPr marL="559310" lvl="1" indent="-267354">
              <a:spcBef>
                <a:spcPts val="0"/>
              </a:spcBef>
              <a:buFont typeface="Courier New"/>
              <a:buChar char="o"/>
              <a:defRPr lang="en-US"/>
            </a:pPr>
            <a:r>
              <a:rPr lang="en-US" sz="1400" dirty="0"/>
              <a:t>spirit  of ambition and desire to achieve the goals, </a:t>
            </a:r>
          </a:p>
          <a:p>
            <a:pPr marL="559310" lvl="1" indent="-267354">
              <a:spcBef>
                <a:spcPts val="0"/>
              </a:spcBef>
              <a:buFont typeface="Courier New"/>
              <a:buChar char="o"/>
              <a:defRPr lang="en-US"/>
            </a:pPr>
            <a:r>
              <a:rPr lang="en-US" sz="1400" dirty="0"/>
              <a:t>spirit of not give up easily, </a:t>
            </a:r>
          </a:p>
          <a:p>
            <a:pPr marL="559310" lvl="1" indent="-267354">
              <a:spcBef>
                <a:spcPts val="0"/>
              </a:spcBef>
              <a:buFont typeface="Courier New"/>
              <a:buChar char="o"/>
              <a:defRPr lang="en-US"/>
            </a:pPr>
            <a:r>
              <a:rPr lang="en-US" sz="1400" dirty="0"/>
              <a:t>spirit of always looking new challenges, </a:t>
            </a:r>
          </a:p>
          <a:p>
            <a:pPr marL="559310" lvl="1" indent="-267354">
              <a:spcBef>
                <a:spcPts val="0"/>
              </a:spcBef>
              <a:buFont typeface="Courier New"/>
              <a:buChar char="o"/>
              <a:defRPr lang="en-US"/>
            </a:pPr>
            <a:r>
              <a:rPr lang="en-US" sz="1400" dirty="0"/>
              <a:t>spirit of openness to accept new things and challenging, to accept, give and share opinion and experiences, </a:t>
            </a:r>
          </a:p>
          <a:p>
            <a:pPr marL="559310" lvl="1" indent="-267354">
              <a:spcBef>
                <a:spcPts val="0"/>
              </a:spcBef>
              <a:buFont typeface="Courier New"/>
              <a:buChar char="o"/>
              <a:defRPr lang="en-US"/>
            </a:pPr>
            <a:r>
              <a:rPr lang="en-US" sz="1400" dirty="0"/>
              <a:t>spirit to learn, responsibility, ethics, integrity, initiative, and pioneering, and </a:t>
            </a:r>
          </a:p>
          <a:p>
            <a:pPr marL="559310" lvl="1" indent="-267354">
              <a:spcBef>
                <a:spcPts val="0"/>
              </a:spcBef>
              <a:spcAft>
                <a:spcPts val="620"/>
              </a:spcAft>
              <a:buFont typeface="Courier New"/>
              <a:buChar char="o"/>
              <a:defRPr lang="en-US"/>
            </a:pPr>
            <a:r>
              <a:rPr lang="en-US" sz="1400" dirty="0"/>
              <a:t>spirit of solid team work. </a:t>
            </a:r>
          </a:p>
          <a:p>
            <a:pPr marL="295237" indent="-295237">
              <a:spcBef>
                <a:spcPts val="0"/>
              </a:spcBef>
              <a:spcAft>
                <a:spcPts val="620"/>
              </a:spcAft>
              <a:buFont typeface="Arial"/>
              <a:buChar char="•"/>
              <a:defRPr lang="en-US"/>
            </a:pPr>
            <a:r>
              <a:rPr lang="en-US" sz="1400" dirty="0"/>
              <a:t>This working spirit is hereinafter referred to as the “</a:t>
            </a:r>
            <a:r>
              <a:rPr lang="en-US" sz="1400" i="1" dirty="0" err="1"/>
              <a:t>Brantas</a:t>
            </a:r>
            <a:r>
              <a:rPr lang="en-US" sz="1400" i="1" dirty="0"/>
              <a:t> Spirit</a:t>
            </a:r>
            <a:r>
              <a:rPr lang="en-US" sz="1400" dirty="0"/>
              <a:t>”. The spirit of </a:t>
            </a:r>
            <a:r>
              <a:rPr lang="en-US" sz="1400" dirty="0" err="1"/>
              <a:t>Brantas</a:t>
            </a:r>
            <a:r>
              <a:rPr lang="en-US" sz="1400" dirty="0"/>
              <a:t> could be condensed as “3-Cs” – spirit: </a:t>
            </a:r>
            <a:r>
              <a:rPr lang="en-US" sz="1400" i="1" dirty="0"/>
              <a:t>Creative, Cooperative and Confident Spirit</a:t>
            </a:r>
            <a:r>
              <a:rPr lang="en-US" sz="1400" dirty="0"/>
              <a:t> to achieve the goal (the Project implementation) successfully (Sato H., </a:t>
            </a:r>
            <a:r>
              <a:rPr lang="en-GB" sz="1400" dirty="0"/>
              <a:t>2001). </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spcBef>
                <a:spcPts val="0"/>
              </a:spcBef>
              <a:spcAft>
                <a:spcPts val="620"/>
              </a:spcAft>
              <a:tabLst>
                <a:tab pos="418826" algn="l"/>
              </a:tabLst>
              <a:defRPr lang="en-US"/>
            </a:pPr>
            <a:r>
              <a:rPr lang="en-US" sz="1400" b="1" dirty="0"/>
              <a:t>(4). 	Incentives schemes </a:t>
            </a:r>
          </a:p>
          <a:p>
            <a:pPr marL="295237" indent="-295237">
              <a:spcBef>
                <a:spcPts val="0"/>
              </a:spcBef>
              <a:spcAft>
                <a:spcPts val="620"/>
              </a:spcAft>
              <a:buFont typeface="Arial"/>
              <a:buChar char="•"/>
              <a:defRPr lang="en-US"/>
            </a:pPr>
            <a:r>
              <a:rPr lang="en-US" sz="1400" dirty="0"/>
              <a:t>Human resource development cannot be achieved unless the management offers work incentives and serious-minded responsibility.</a:t>
            </a:r>
          </a:p>
          <a:p>
            <a:pPr marL="295237" indent="-295237">
              <a:spcBef>
                <a:spcPts val="0"/>
              </a:spcBef>
              <a:spcAft>
                <a:spcPts val="620"/>
              </a:spcAft>
              <a:buFont typeface="Arial"/>
              <a:buChar char="•"/>
              <a:defRPr lang="en-US"/>
            </a:pPr>
            <a:r>
              <a:rPr lang="en-US" sz="1400" dirty="0" err="1"/>
              <a:t>Brantas</a:t>
            </a:r>
            <a:r>
              <a:rPr lang="en-US" sz="1400" dirty="0"/>
              <a:t> Project had authority in governing policies of wages and salaries. We applied job evaluation and performance based salaries system (merit system).</a:t>
            </a:r>
          </a:p>
          <a:p>
            <a:pPr marL="295237" indent="-295237">
              <a:spcBef>
                <a:spcPts val="0"/>
              </a:spcBef>
              <a:spcAft>
                <a:spcPts val="620"/>
              </a:spcAft>
              <a:buFont typeface="Arial"/>
              <a:buChar char="•"/>
              <a:defRPr lang="en-US"/>
            </a:pPr>
            <a:r>
              <a:rPr lang="en-US" sz="1400" dirty="0"/>
              <a:t>The </a:t>
            </a:r>
            <a:r>
              <a:rPr lang="en-US" sz="1400" dirty="0" err="1"/>
              <a:t>Brantas</a:t>
            </a:r>
            <a:r>
              <a:rPr lang="en-US" sz="1400" dirty="0"/>
              <a:t> Project paid much higher salaries to its employees than those of other project offices in the country. </a:t>
            </a:r>
          </a:p>
          <a:p>
            <a:pPr>
              <a:spcBef>
                <a:spcPts val="0"/>
              </a:spcBef>
              <a:spcAft>
                <a:spcPts val="620"/>
              </a:spcAft>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4"/>
            <a:ext cx="6265757" cy="4345543"/>
          </a:xfrm>
        </p:spPr>
        <p:txBody>
          <a:bodyPr>
            <a:normAutofit/>
          </a:bodyPr>
          <a:lstStyle/>
          <a:p>
            <a:pPr lvl="0">
              <a:defRPr lang="en-US"/>
            </a:pPr>
            <a:r>
              <a:rPr lang="en-US" sz="1400" b="1">
                <a:latin typeface="Calibri"/>
              </a:rPr>
              <a:t>(a). Direct Performances </a:t>
            </a:r>
          </a:p>
          <a:p>
            <a:pPr lvl="0">
              <a:defRPr lang="en-US"/>
            </a:pPr>
            <a:r>
              <a:rPr lang="en-US" sz="1400"/>
              <a:t>The direct project performance compose of direct project benefits or project outputs such as flood control, rice production, electricity generation, domestic and industrial water supply </a:t>
            </a:r>
          </a:p>
          <a:p>
            <a:pPr lvl="0">
              <a:defRPr lang="en-US"/>
            </a:pPr>
            <a:r>
              <a:rPr lang="en-US" sz="1400"/>
              <a:t>Comparison could be made on situation prior to the development (1960) and after development (1990)</a:t>
            </a:r>
          </a:p>
          <a:p>
            <a:pPr lvl="0">
              <a:defRPr lang="en-US"/>
            </a:pPr>
            <a:r>
              <a:rPr lang="en-US" sz="1400"/>
              <a:t>Summary of direct benefit resulted from WRD (1960 –1990) were:</a:t>
            </a:r>
          </a:p>
          <a:p>
            <a:pPr marL="295237" indent="-295237">
              <a:buFont typeface="Arial"/>
              <a:buChar char="•"/>
              <a:defRPr lang="en-US"/>
            </a:pPr>
            <a:r>
              <a:rPr lang="en-US" sz="1400"/>
              <a:t>No flood occur from main stream, </a:t>
            </a:r>
          </a:p>
          <a:p>
            <a:pPr marL="295237" indent="-295237">
              <a:buFont typeface="Arial"/>
              <a:buChar char="•"/>
              <a:defRPr lang="en-US"/>
            </a:pPr>
            <a:r>
              <a:rPr lang="en-US" sz="1400"/>
              <a:t>water supply for irrigation, hydropower, domestic and industries was increased by 225%, 535%, 171% and 230% respectively from those in 1960.</a:t>
            </a:r>
          </a:p>
          <a:p>
            <a:pPr lvl="0">
              <a:defRPr lang="en-US"/>
            </a:pPr>
            <a:r>
              <a:rPr lang="en-US" sz="1400"/>
              <a:t>But, </a:t>
            </a:r>
            <a:r>
              <a:rPr lang="en-US" sz="1400">
                <a:latin typeface="Calibri"/>
              </a:rPr>
              <a:t>water quality degradation occur, maintenance of WR infrastructures was not well implemented</a:t>
            </a:r>
          </a:p>
          <a:p>
            <a:pPr lvl="0" latinLnBrk="0">
              <a:defRPr lang="en-US"/>
            </a:pPr>
            <a:endParaRPr lang="en-US" altLang="" sz="1400"/>
          </a:p>
          <a:p>
            <a:pPr lvl="0" latinLnBrk="0">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lvl="0">
              <a:defRPr lang="en-US"/>
            </a:pPr>
            <a:r>
              <a:rPr lang="en-US" sz="1400" b="1" dirty="0"/>
              <a:t>(b). Indirect Performances</a:t>
            </a:r>
          </a:p>
          <a:p>
            <a:pPr lvl="0">
              <a:defRPr lang="en-US"/>
            </a:pPr>
            <a:r>
              <a:rPr lang="en-US" sz="1400" dirty="0"/>
              <a:t>The indirect project performance can be termed as region-wide and nation-wide benefits or project outcomes such as:</a:t>
            </a:r>
          </a:p>
          <a:p>
            <a:pPr marL="295237" lvl="1" indent="-295237">
              <a:buFont typeface="Arial"/>
              <a:buChar char="•"/>
              <a:defRPr lang="en-US"/>
            </a:pPr>
            <a:r>
              <a:rPr lang="en-US" sz="1400" dirty="0"/>
              <a:t>“Direct Forces - Force account” system played a remarkable role in producing about 7,000 qualified and well-trained engineers, planners, and technicians in water resources development schemes through the on the job training on the </a:t>
            </a:r>
            <a:r>
              <a:rPr lang="en-US" sz="1400" dirty="0" err="1"/>
              <a:t>Brantas</a:t>
            </a:r>
            <a:r>
              <a:rPr lang="en-US" sz="1400" dirty="0"/>
              <a:t> project site. </a:t>
            </a:r>
          </a:p>
          <a:p>
            <a:pPr marL="295237" lvl="1" indent="-295237">
              <a:buFont typeface="Arial"/>
              <a:buChar char="•"/>
              <a:defRPr lang="en-US"/>
            </a:pPr>
            <a:r>
              <a:rPr lang="en-US" sz="1400" dirty="0"/>
              <a:t>Quite a number of the </a:t>
            </a:r>
            <a:r>
              <a:rPr lang="en-US" sz="1400" dirty="0" err="1"/>
              <a:t>Brantas</a:t>
            </a:r>
            <a:r>
              <a:rPr lang="en-US" sz="1400" dirty="0"/>
              <a:t> graduates had spread out all over the country and duplicated the </a:t>
            </a:r>
            <a:r>
              <a:rPr lang="en-US" sz="1400" dirty="0" err="1"/>
              <a:t>Brantas</a:t>
            </a:r>
            <a:r>
              <a:rPr lang="en-US" sz="1400" dirty="0"/>
              <a:t> projects successfully in different locations of the country</a:t>
            </a:r>
          </a:p>
          <a:p>
            <a:pPr marL="295237" lvl="1" indent="-295237">
              <a:buFont typeface="Arial"/>
              <a:buChar char="•"/>
              <a:defRPr lang="en-US"/>
            </a:pPr>
            <a:r>
              <a:rPr lang="en-US" sz="1400" dirty="0"/>
              <a:t>In addition, the Faculty of Engineering of </a:t>
            </a:r>
            <a:r>
              <a:rPr lang="en-US" sz="1400" dirty="0" err="1"/>
              <a:t>Brawijaya</a:t>
            </a:r>
            <a:r>
              <a:rPr lang="en-US" sz="1400" dirty="0"/>
              <a:t> University in Malang City, where the </a:t>
            </a:r>
            <a:r>
              <a:rPr lang="en-US" sz="1400" dirty="0" err="1"/>
              <a:t>Brantas</a:t>
            </a:r>
            <a:r>
              <a:rPr lang="en-US" sz="1400" dirty="0"/>
              <a:t> Project was located, was established in 1963 in close collaboration with the </a:t>
            </a:r>
            <a:r>
              <a:rPr lang="en-US" sz="1400" dirty="0" err="1"/>
              <a:t>Brantas</a:t>
            </a:r>
            <a:r>
              <a:rPr lang="en-US" sz="1400" dirty="0"/>
              <a:t> Project. </a:t>
            </a:r>
          </a:p>
          <a:p>
            <a:pPr marL="295237" lvl="1" indent="-295237">
              <a:buFont typeface="Arial"/>
              <a:buChar char="•"/>
              <a:defRPr lang="en-US"/>
            </a:pPr>
            <a:r>
              <a:rPr lang="en-US" sz="1400" dirty="0"/>
              <a:t>The success of the </a:t>
            </a:r>
            <a:r>
              <a:rPr lang="en-US" sz="1400" dirty="0" err="1"/>
              <a:t>Brantas</a:t>
            </a:r>
            <a:r>
              <a:rPr lang="en-US" sz="1400" dirty="0"/>
              <a:t> Project promoted economic growth and welfare of the region as well as the country. In terms of GDP, the GDP per capita of the </a:t>
            </a:r>
            <a:r>
              <a:rPr lang="en-US" sz="1400" dirty="0" err="1"/>
              <a:t>Brantas</a:t>
            </a:r>
            <a:r>
              <a:rPr lang="en-US" sz="1400" dirty="0"/>
              <a:t> Basin reached USD 884 in 1993, while that of the national average was USD 674. </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82061" y="4586964"/>
            <a:ext cx="6112933" cy="4345543"/>
          </a:xfrm>
        </p:spPr>
        <p:txBody>
          <a:bodyPr>
            <a:normAutofit/>
          </a:bodyPr>
          <a:lstStyle/>
          <a:p>
            <a:pPr lvl="0">
              <a:defRPr lang="en-US"/>
            </a:pPr>
            <a:r>
              <a:rPr lang="en-US" sz="1400" dirty="0"/>
              <a:t>In 1972 up to 1991, I worked at </a:t>
            </a:r>
            <a:r>
              <a:rPr lang="en-US" sz="1400" dirty="0" err="1"/>
              <a:t>Brantas</a:t>
            </a:r>
            <a:r>
              <a:rPr lang="en-US" sz="1400" dirty="0"/>
              <a:t> Project who responsible in the development of water resources in </a:t>
            </a:r>
            <a:r>
              <a:rPr lang="en-US" sz="1400" dirty="0" err="1"/>
              <a:t>Brantas</a:t>
            </a:r>
            <a:r>
              <a:rPr lang="en-US" sz="1400" dirty="0"/>
              <a:t> River Basin.</a:t>
            </a:r>
          </a:p>
          <a:p>
            <a:pPr lvl="0">
              <a:defRPr lang="en-US"/>
            </a:pPr>
            <a:r>
              <a:rPr lang="en-US" sz="1400" dirty="0"/>
              <a:t>Starting from 1991 up to 2012, I worked at </a:t>
            </a:r>
            <a:r>
              <a:rPr lang="en-US" sz="1400" dirty="0" err="1"/>
              <a:t>Jasa</a:t>
            </a:r>
            <a:r>
              <a:rPr lang="en-US" sz="1400" dirty="0"/>
              <a:t> </a:t>
            </a:r>
            <a:r>
              <a:rPr lang="en-US" sz="1400" dirty="0" err="1"/>
              <a:t>Tirta</a:t>
            </a:r>
            <a:r>
              <a:rPr lang="en-US" sz="1400" dirty="0"/>
              <a:t> I Public Corporation. the government owned company who manage the water resources in </a:t>
            </a:r>
            <a:r>
              <a:rPr lang="en-US" sz="1400" dirty="0" err="1"/>
              <a:t>Brantas</a:t>
            </a:r>
            <a:r>
              <a:rPr lang="en-US" sz="1400" dirty="0"/>
              <a:t> River Basin and </a:t>
            </a:r>
            <a:r>
              <a:rPr lang="en-US" sz="1400" dirty="0" err="1"/>
              <a:t>Bengawan</a:t>
            </a:r>
            <a:r>
              <a:rPr lang="en-US" sz="1400" dirty="0"/>
              <a:t> Solo River Basin in Indonesia.</a:t>
            </a:r>
          </a:p>
          <a:p>
            <a:pPr lvl="0">
              <a:defRPr lang="en-US"/>
            </a:pPr>
            <a:r>
              <a:rPr lang="en-US" sz="1400" dirty="0"/>
              <a:t>I retired in November 2012 as the </a:t>
            </a:r>
            <a:r>
              <a:rPr lang="en-US" sz="1400" dirty="0" err="1"/>
              <a:t>Presiden</a:t>
            </a:r>
            <a:r>
              <a:rPr lang="en-US" sz="1400" dirty="0"/>
              <a:t> Director of this corporation. </a:t>
            </a:r>
          </a:p>
          <a:p>
            <a:pPr lvl="0">
              <a:defRPr lang="en-US"/>
            </a:pPr>
            <a:r>
              <a:rPr lang="en-US" sz="1400" dirty="0"/>
              <a:t>I actively participate in the Network of Asian RBO since its establishment in February 2004. I appointed as Vice Chairman of NARBO in 2010 up to 2012. I’m now as Senior Advisor of NARBO.</a:t>
            </a:r>
          </a:p>
          <a:p>
            <a:pPr lvl="0" latinLnBrk="0">
              <a:defRPr lang="en-US"/>
            </a:pPr>
            <a:endParaRPr lang="en-US" altLang="" sz="1400" dirty="0"/>
          </a:p>
        </p:txBody>
      </p:sp>
      <p:sp>
        <p:nvSpPr>
          <p:cNvPr id="4" name="Slide Number Placeholder 3"/>
          <p:cNvSpPr>
            <a:spLocks noGrp="1"/>
          </p:cNvSpPr>
          <p:nvPr>
            <p:ph type="sldNum" sz="quarter" idx="10"/>
          </p:nvPr>
        </p:nvSpPr>
        <p:spPr/>
        <p:txBody>
          <a:bodyPr/>
          <a:lstStyle/>
          <a:p>
            <a:pPr lvl="0">
              <a:defRPr lang="en-US"/>
            </a:pPr>
            <a:fld id="{75693FD4-8F83-4EF7-AC3F-0DC0388986B0}" type="slidenum">
              <a:rPr lang="en-US"/>
              <a:pPr lvl="0">
                <a:def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lvl="0">
              <a:defRPr lang="en-US"/>
            </a:pPr>
            <a:r>
              <a:rPr lang="en-US" sz="1400" dirty="0"/>
              <a:t>In term of institutional development, the </a:t>
            </a:r>
            <a:r>
              <a:rPr lang="en-US" sz="1400" dirty="0" err="1"/>
              <a:t>Brantas</a:t>
            </a:r>
            <a:r>
              <a:rPr lang="en-US" sz="1400" dirty="0"/>
              <a:t> Project produced a number of institutions. </a:t>
            </a:r>
          </a:p>
          <a:p>
            <a:pPr lvl="0">
              <a:defRPr lang="en-US"/>
            </a:pPr>
            <a:r>
              <a:rPr lang="en-US" sz="1400" dirty="0"/>
              <a:t>In 1980, two organizations were spun out from the </a:t>
            </a:r>
            <a:r>
              <a:rPr lang="en-US" sz="1400" dirty="0" err="1"/>
              <a:t>Brantas</a:t>
            </a:r>
            <a:r>
              <a:rPr lang="en-US" sz="1400" dirty="0"/>
              <a:t> Project; namely, </a:t>
            </a:r>
          </a:p>
          <a:p>
            <a:pPr marL="295237" indent="-295237">
              <a:buFont typeface="Arial" panose="020B0604020202020204" pitchFamily="34" charset="0"/>
              <a:buChar char="•"/>
              <a:defRPr lang="en-US"/>
            </a:pPr>
            <a:r>
              <a:rPr lang="en-US" sz="1400" dirty="0"/>
              <a:t>P.T. </a:t>
            </a:r>
            <a:r>
              <a:rPr lang="en-US" sz="1400" dirty="0" err="1"/>
              <a:t>Indra</a:t>
            </a:r>
            <a:r>
              <a:rPr lang="en-US" sz="1400" dirty="0"/>
              <a:t> </a:t>
            </a:r>
            <a:r>
              <a:rPr lang="en-US" sz="1400" dirty="0" err="1"/>
              <a:t>Karya</a:t>
            </a:r>
            <a:r>
              <a:rPr lang="en-US" sz="1400" dirty="0"/>
              <a:t> as the consulting company, and </a:t>
            </a:r>
          </a:p>
          <a:p>
            <a:pPr marL="295237" indent="-295237">
              <a:buFont typeface="Arial" panose="020B0604020202020204" pitchFamily="34" charset="0"/>
              <a:buChar char="•"/>
              <a:defRPr lang="en-US"/>
            </a:pPr>
            <a:r>
              <a:rPr lang="en-US" sz="1400" dirty="0"/>
              <a:t>P.T. </a:t>
            </a:r>
            <a:r>
              <a:rPr lang="en-US" sz="1400" dirty="0" err="1"/>
              <a:t>Brantas</a:t>
            </a:r>
            <a:r>
              <a:rPr lang="en-US" sz="1400" dirty="0"/>
              <a:t> </a:t>
            </a:r>
            <a:r>
              <a:rPr lang="en-US" sz="1400" dirty="0" err="1"/>
              <a:t>Abipraya</a:t>
            </a:r>
            <a:r>
              <a:rPr lang="en-US" sz="1400" dirty="0"/>
              <a:t> as the construction company. </a:t>
            </a:r>
          </a:p>
          <a:p>
            <a:pPr lvl="0">
              <a:defRPr lang="en-US"/>
            </a:pPr>
            <a:r>
              <a:rPr lang="en-US" sz="1400" dirty="0"/>
              <a:t>Lastly, in 1990, </a:t>
            </a:r>
            <a:r>
              <a:rPr lang="en-US" sz="1400" dirty="0" err="1"/>
              <a:t>Perum</a:t>
            </a:r>
            <a:r>
              <a:rPr lang="en-US" sz="1400" dirty="0"/>
              <a:t> </a:t>
            </a:r>
            <a:r>
              <a:rPr lang="en-US" sz="1400" dirty="0" err="1"/>
              <a:t>Jasa</a:t>
            </a:r>
            <a:r>
              <a:rPr lang="en-US" sz="1400" dirty="0"/>
              <a:t> </a:t>
            </a:r>
            <a:r>
              <a:rPr lang="en-US" sz="1400" dirty="0" err="1"/>
              <a:t>Tirta</a:t>
            </a:r>
            <a:r>
              <a:rPr lang="en-US" sz="1400" dirty="0"/>
              <a:t> as a corporate RBO was established to perform O&amp;M of water resources and its infrastructures in the basin. </a:t>
            </a:r>
          </a:p>
          <a:p>
            <a:pPr lvl="0">
              <a:defRPr lang="en-US"/>
            </a:pPr>
            <a:r>
              <a:rPr lang="en-US" sz="1400" dirty="0"/>
              <a:t>These three institutions absorbed about 1,500 employees from the </a:t>
            </a:r>
            <a:r>
              <a:rPr lang="en-US" sz="1400" dirty="0" err="1"/>
              <a:t>Brantas</a:t>
            </a:r>
            <a:r>
              <a:rPr lang="en-US" sz="1400" dirty="0"/>
              <a:t> Project.</a:t>
            </a:r>
          </a:p>
          <a:p>
            <a:pPr lvl="0">
              <a:defRPr lang="en-US"/>
            </a:pPr>
            <a:r>
              <a:rPr lang="en-US" sz="1400" dirty="0"/>
              <a:t>Those well trained </a:t>
            </a:r>
            <a:r>
              <a:rPr lang="en-US" sz="1400" dirty="0" err="1"/>
              <a:t>Brantas</a:t>
            </a:r>
            <a:r>
              <a:rPr lang="en-US" sz="1400" dirty="0"/>
              <a:t>-men engaged in planning, construction works and O&amp;M of the system had been constructed.</a:t>
            </a:r>
          </a:p>
          <a:p>
            <a:pPr lvl="0">
              <a:defRPr lang="en-US"/>
            </a:pPr>
            <a:r>
              <a:rPr lang="en-US" sz="1400" dirty="0"/>
              <a:t>Successful in the development of WR and in building human resources that contribute in increasing economic development and social welfares of the basin, the </a:t>
            </a:r>
            <a:r>
              <a:rPr lang="en-US" sz="1400" dirty="0" err="1"/>
              <a:t>Brantas</a:t>
            </a:r>
            <a:r>
              <a:rPr lang="en-US" sz="1400" dirty="0"/>
              <a:t> River Basin Development is said to be </a:t>
            </a:r>
            <a:r>
              <a:rPr lang="en-US" sz="1400" i="1" dirty="0"/>
              <a:t>the flag symbol of the successful cooperation between Japan and Indonesia on water resources development</a:t>
            </a:r>
            <a:r>
              <a:rPr lang="en-US" sz="1400" dirty="0"/>
              <a:t>.</a:t>
            </a:r>
          </a:p>
          <a:p>
            <a:pPr marL="0" lvl="1">
              <a:defRPr lang="en-US"/>
            </a:pPr>
            <a:endParaRPr lang="en-US"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lvl="0">
              <a:defRPr lang="en-US"/>
            </a:pPr>
            <a:r>
              <a:rPr lang="en-US" sz="1400" dirty="0"/>
              <a:t>Construction phase aims to realize physical infrastructures as a means to realize the intended benefits. </a:t>
            </a:r>
          </a:p>
          <a:p>
            <a:pPr lvl="0">
              <a:defRPr lang="en-US"/>
            </a:pPr>
            <a:r>
              <a:rPr lang="en-US" sz="1400" dirty="0"/>
              <a:t>After construction, it had to deal with period of Operation and Maintenance (O&amp;M) to achieve the objectives.</a:t>
            </a:r>
            <a:r>
              <a:rPr lang="en-SG" sz="1400" dirty="0"/>
              <a:t> It is t</a:t>
            </a:r>
            <a:r>
              <a:rPr lang="en-US" sz="1400" dirty="0"/>
              <a:t>he longest period of the cycle (50-100 years). </a:t>
            </a:r>
          </a:p>
          <a:p>
            <a:pPr lvl="0">
              <a:defRPr lang="en-US"/>
            </a:pPr>
            <a:r>
              <a:rPr lang="en-US" sz="1400" dirty="0"/>
              <a:t>Adequate O&amp;M activities are necessary to be performed to maintain the function of the infrastructures and to ensure optimum benefit at their planned lifetime.</a:t>
            </a:r>
          </a:p>
          <a:p>
            <a:pPr lvl="0">
              <a:defRPr lang="en-US"/>
            </a:pPr>
            <a:r>
              <a:rPr lang="en-US" sz="1400" dirty="0"/>
              <a:t>After almost 30 years period of constructions (1960 – 1990), the </a:t>
            </a:r>
            <a:r>
              <a:rPr lang="en-US" sz="1400" dirty="0" err="1"/>
              <a:t>Brantas</a:t>
            </a:r>
            <a:r>
              <a:rPr lang="en-US" sz="1400" dirty="0"/>
              <a:t> River Basin encountered specific problems as follows:</a:t>
            </a:r>
          </a:p>
          <a:p>
            <a:pPr marL="295237" indent="-295237">
              <a:buFont typeface="Arial" panose="020B0604020202020204" pitchFamily="34" charset="0"/>
              <a:buChar char="•"/>
              <a:defRPr lang="en-US"/>
            </a:pPr>
            <a:r>
              <a:rPr lang="en-US" sz="1400" b="1" dirty="0"/>
              <a:t>Institution:</a:t>
            </a:r>
            <a:r>
              <a:rPr lang="en-SG" sz="1400" dirty="0"/>
              <a:t> </a:t>
            </a:r>
            <a:r>
              <a:rPr lang="en-US" sz="1400" dirty="0"/>
              <a:t>Until 1990, </a:t>
            </a:r>
            <a:r>
              <a:rPr lang="en-US" sz="1400" dirty="0" err="1"/>
              <a:t>Brantas</a:t>
            </a:r>
            <a:r>
              <a:rPr lang="en-US" sz="1400" dirty="0"/>
              <a:t> RB has no permanent institution to perform O&amp;M activities in sustainable manner. </a:t>
            </a:r>
          </a:p>
          <a:p>
            <a:pPr marL="295237" indent="-295237">
              <a:buFont typeface="Arial" panose="020B0604020202020204" pitchFamily="34" charset="0"/>
              <a:buChar char="•"/>
              <a:defRPr lang="en-US"/>
            </a:pPr>
            <a:r>
              <a:rPr lang="en-US" sz="1400" b="1" dirty="0"/>
              <a:t>Funding: </a:t>
            </a:r>
            <a:r>
              <a:rPr lang="en-US" sz="1400" dirty="0" err="1"/>
              <a:t>Brantas</a:t>
            </a:r>
            <a:r>
              <a:rPr lang="en-US" sz="1400" dirty="0"/>
              <a:t> Project who carry out the O&amp;M, encountered problems in obtaining fund for these activities due to the limited National Government Budget.</a:t>
            </a:r>
          </a:p>
          <a:p>
            <a:pPr marL="295237" indent="-295237">
              <a:buFont typeface="Arial" panose="020B0604020202020204" pitchFamily="34" charset="0"/>
              <a:buChar char="•"/>
              <a:defRPr lang="en-US"/>
            </a:pPr>
            <a:r>
              <a:rPr lang="en-US" sz="1400" b="1" dirty="0"/>
              <a:t>WR Infrastructures degradation:</a:t>
            </a:r>
            <a:r>
              <a:rPr lang="en-SG" sz="1400" dirty="0"/>
              <a:t> </a:t>
            </a:r>
            <a:r>
              <a:rPr lang="en-US" sz="1400" dirty="0"/>
              <a:t>Lack of O&amp;M resulted in degradation of the WR infrastructures, and less coordination among related agencies complicated the WRM. </a:t>
            </a:r>
          </a:p>
          <a:p>
            <a:pPr lvl="0">
              <a:defRPr lang="en-US"/>
            </a:pPr>
            <a:r>
              <a:rPr lang="en-US" sz="1400" dirty="0"/>
              <a:t>To realize the development objectives, it needs permanent and neutral institution supported by professional staffs and adequate and sustainable budget to perform effective O&amp;M of the systems. </a:t>
            </a:r>
          </a:p>
          <a:p>
            <a:pPr lvl="0" latinLnBrk="0">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a:tabLst>
                <a:tab pos="328614" algn="l"/>
              </a:tabLst>
              <a:defRPr lang="en-US"/>
            </a:pPr>
            <a:r>
              <a:rPr lang="en-US" b="1" dirty="0"/>
              <a:t>a. 	Legal basic of establishment </a:t>
            </a:r>
          </a:p>
          <a:p>
            <a:pPr lvl="0">
              <a:defRPr lang="en-US"/>
            </a:pPr>
            <a:r>
              <a:rPr lang="en-US" dirty="0"/>
              <a:t>After a long study, the </a:t>
            </a:r>
            <a:r>
              <a:rPr lang="en-US" dirty="0" err="1"/>
              <a:t>GoI</a:t>
            </a:r>
            <a:r>
              <a:rPr lang="en-US" dirty="0"/>
              <a:t> got the decision to establish a pilot of corporatization on WRM, i.e. WR that be managed by a neutral and professional institution who apply in balance between prime services principle and healthy corporate norms supported by the stakeholders.</a:t>
            </a:r>
          </a:p>
          <a:p>
            <a:pPr lvl="0">
              <a:defRPr lang="en-US"/>
            </a:pPr>
            <a:r>
              <a:rPr lang="en-US" dirty="0" err="1"/>
              <a:t>Jasa</a:t>
            </a:r>
            <a:r>
              <a:rPr lang="en-US" dirty="0"/>
              <a:t> </a:t>
            </a:r>
            <a:r>
              <a:rPr lang="en-US" dirty="0" err="1"/>
              <a:t>Tirta</a:t>
            </a:r>
            <a:r>
              <a:rPr lang="en-US" dirty="0"/>
              <a:t> PC was then established based on the GR No. 5/1990. This regulation was replaced by the GR No. 93/1999 to strengthen the organization and permit its jurisdiction to extend to other basins. The GR No. 93/1999 was recently replaced by the GR No. 46/2010 to suit the implementation of Law No 7 of 2004 on WR and to support development of businesses on the  drinking water supply and electric power generation. </a:t>
            </a:r>
          </a:p>
          <a:p>
            <a:pPr>
              <a:tabLst>
                <a:tab pos="328614" algn="l"/>
              </a:tabLst>
              <a:defRPr lang="en-US"/>
            </a:pPr>
            <a:r>
              <a:rPr lang="en-US" b="1" dirty="0"/>
              <a:t>b. 	Tasks and Responsibilities</a:t>
            </a:r>
          </a:p>
          <a:p>
            <a:pPr lvl="0">
              <a:defRPr lang="en-US"/>
            </a:pPr>
            <a:r>
              <a:rPr lang="en-US" dirty="0"/>
              <a:t>Based on the GR No. 46/2010, the tasks and responsibilities of PJT I are related to conducting business on water resources by providing guarantee of services on water service delivery to the users AND conducting part of tasks and responsibilities of the Government on WRM in maintaining the sustainability of WR and its infrastructures.</a:t>
            </a:r>
          </a:p>
          <a:p>
            <a:pPr>
              <a:tabLst>
                <a:tab pos="328614" algn="l"/>
              </a:tabLst>
              <a:defRPr lang="en-US"/>
            </a:pPr>
            <a:r>
              <a:rPr lang="en-US" b="1" dirty="0"/>
              <a:t>c. 	Financing and Funding</a:t>
            </a:r>
          </a:p>
          <a:p>
            <a:pPr lvl="0">
              <a:defRPr lang="en-US"/>
            </a:pPr>
            <a:r>
              <a:rPr lang="en-US" dirty="0"/>
              <a:t>Law No.11/1974 that was replaced by the Law No. 7/2004 on WR mandating that funding source for WRM can be derived from: (</a:t>
            </a:r>
            <a:r>
              <a:rPr lang="en-US" dirty="0" err="1"/>
              <a:t>i</a:t>
            </a:r>
            <a:r>
              <a:rPr lang="en-US" dirty="0"/>
              <a:t>) government budget; (ii) private budget; and (iii) Income from WRM services fee (water service fee – WSF). Based on the GR No. 6/1981 and GR No 46/2010, </a:t>
            </a:r>
          </a:p>
          <a:p>
            <a:pPr lvl="0">
              <a:defRPr lang="en-US"/>
            </a:pPr>
            <a:r>
              <a:rPr lang="en-US" dirty="0"/>
              <a:t>PJT I is given authority to collect, receive and use the revenue from WSF to finance all activities related to their tasks and responsibilities. </a:t>
            </a:r>
          </a:p>
          <a:p>
            <a:pPr lvl="0">
              <a:defRPr lang="en-US"/>
            </a:pPr>
            <a:r>
              <a:rPr lang="en-US" dirty="0">
                <a:latin typeface="Calibri"/>
              </a:rPr>
              <a:t>WSF is levied for business activities, i.e. domestic and industry water supply, and hydroelectric power generation . Irrigations as the biggest water users, are exempted to pay WSF.</a:t>
            </a:r>
            <a:endParaRPr lang="en-SG"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lvl="0">
              <a:defRPr lang="en-US"/>
            </a:pPr>
            <a:r>
              <a:rPr lang="en-US" sz="1400"/>
              <a:t>Based on Law No. 11/1974 replaced by the Law No. 7/2004 on WR, we have 2 (two) types of RBO.</a:t>
            </a:r>
          </a:p>
          <a:p>
            <a:pPr marL="295237" indent="-295237">
              <a:buFont typeface="Arial"/>
              <a:buChar char="•"/>
              <a:defRPr lang="en-US"/>
            </a:pPr>
            <a:r>
              <a:rPr lang="en-US" sz="1400"/>
              <a:t>Public Utility RBO: it is an integrated part of the government system. It is placed under direct supervision of the government, has a strong legitimacy, managed and staffed by government employees. 30 RBOs under Central Government and 50 RBOs are under Provincial Government.</a:t>
            </a:r>
          </a:p>
          <a:p>
            <a:pPr marL="295237" indent="-295237">
              <a:buFont typeface="Arial"/>
              <a:buChar char="•"/>
              <a:defRPr lang="en-US"/>
            </a:pPr>
            <a:r>
              <a:rPr lang="en-US" sz="1400"/>
              <a:t>Corporate RBO: it is a RBO in form of corporation owned by the Government and implement part of the Government responsible in WRDM. They responsible to the Government on their activities, but otherwise operating as an independent and financially autonomous legal entity guided by policies and guidelines from the Government.</a:t>
            </a:r>
          </a:p>
          <a:p>
            <a:pPr lvl="0">
              <a:defRPr lang="en-US"/>
            </a:pPr>
            <a:r>
              <a:rPr lang="en-US" sz="1400">
                <a:latin typeface="Calibri"/>
              </a:rPr>
              <a:t>The Government has intention to prepare some of Public Utility Typed RBOs to be “</a:t>
            </a:r>
            <a:r>
              <a:rPr lang="en-US" sz="1400" i="1">
                <a:latin typeface="Calibri"/>
              </a:rPr>
              <a:t>quasi typed Corporate RBOs</a:t>
            </a:r>
            <a:r>
              <a:rPr lang="en-US" sz="1400">
                <a:latin typeface="Calibri"/>
              </a:rPr>
              <a:t>”. If in future, the financial aspect of the quasi-corporate RBO improves, they will be transformed into corporate-type RBOs.</a:t>
            </a:r>
          </a:p>
          <a:p>
            <a:pPr marL="295237" indent="-295237">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a:tabLst>
                <a:tab pos="328614" algn="l"/>
              </a:tabLst>
              <a:defRPr lang="en-US"/>
            </a:pPr>
            <a:r>
              <a:rPr lang="en-US" sz="1400"/>
              <a:t>This table show a comparison between Corporate Type RBO and Public Utility Type RBO.</a:t>
            </a:r>
          </a:p>
          <a:p>
            <a:pPr>
              <a:tabLst>
                <a:tab pos="328614" algn="l"/>
              </a:tabLst>
              <a:defRPr lang="en-US"/>
            </a:pPr>
            <a:r>
              <a:rPr lang="en-US" sz="1400"/>
              <a:t>The corporate RBO has a particular benefits compared with Public Utility Type RBO in term of:</a:t>
            </a:r>
          </a:p>
          <a:p>
            <a:pPr marL="295237" indent="-295237">
              <a:buFont typeface="Arial"/>
              <a:buChar char="•"/>
              <a:tabLst>
                <a:tab pos="328614" algn="l"/>
              </a:tabLst>
              <a:defRPr lang="en-US"/>
            </a:pPr>
            <a:r>
              <a:rPr lang="en-US" sz="1400"/>
              <a:t>flexible mobilization of resources, </a:t>
            </a:r>
          </a:p>
          <a:p>
            <a:pPr marL="295237" indent="-295237">
              <a:buFont typeface="Arial"/>
              <a:buChar char="•"/>
              <a:tabLst>
                <a:tab pos="328614" algn="l"/>
              </a:tabLst>
              <a:defRPr lang="en-US"/>
            </a:pPr>
            <a:r>
              <a:rPr lang="en-US" sz="1400"/>
              <a:t>quick response to new challenges and opportunities, </a:t>
            </a:r>
          </a:p>
          <a:p>
            <a:pPr marL="295237" indent="-295237">
              <a:buFont typeface="Arial"/>
              <a:buChar char="•"/>
              <a:tabLst>
                <a:tab pos="328614" algn="l"/>
              </a:tabLst>
              <a:defRPr lang="en-US"/>
            </a:pPr>
            <a:r>
              <a:rPr lang="en-US" sz="1400"/>
              <a:t>free to implement its own tailor-made management system, and </a:t>
            </a:r>
          </a:p>
          <a:p>
            <a:pPr marL="295237" indent="-295237">
              <a:buFont typeface="Arial"/>
              <a:buChar char="•"/>
              <a:tabLst>
                <a:tab pos="328614" algn="l"/>
              </a:tabLst>
              <a:defRPr lang="en-US"/>
            </a:pPr>
            <a:r>
              <a:rPr lang="en-US" sz="1400"/>
              <a:t>free to implement required capacity development and human resources development.</a:t>
            </a:r>
          </a:p>
          <a:p>
            <a:pPr>
              <a:tabLst>
                <a:tab pos="328614" algn="l"/>
              </a:tabLs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681254"/>
            <a:ext cx="6265757" cy="4747908"/>
          </a:xfrm>
        </p:spPr>
        <p:txBody>
          <a:bodyPr>
            <a:noAutofit/>
          </a:bodyPr>
          <a:lstStyle/>
          <a:p>
            <a:pPr>
              <a:spcAft>
                <a:spcPts val="620"/>
              </a:spcAft>
              <a:defRPr lang="en-US"/>
            </a:pPr>
            <a:r>
              <a:rPr lang="en-US" sz="1400"/>
              <a:t>WRM requires a coordination and consultative mechanism to integrate the interests of various sector, territory and stakeholders in water-related basin-level development and management. </a:t>
            </a:r>
          </a:p>
          <a:p>
            <a:pPr>
              <a:spcAft>
                <a:spcPts val="620"/>
              </a:spcAft>
              <a:defRPr lang="en-US"/>
            </a:pPr>
            <a:r>
              <a:rPr lang="en-US" sz="1400"/>
              <a:t>To facilitate these coordination and consultative process, a Provincial WRM Committee was established based on the Governor’s Decree No. 59/1994. The members of the Committee mainly came from the Government Instructions. Representatives of water users and community were very limited (4 members of 26 total members). </a:t>
            </a:r>
          </a:p>
          <a:p>
            <a:pPr>
              <a:spcAft>
                <a:spcPts val="620"/>
              </a:spcAft>
              <a:defRPr lang="en-US"/>
            </a:pPr>
            <a:r>
              <a:rPr lang="en-US" sz="1400"/>
              <a:t>According Law No.7 Year 2004 on Water Resources, a coordination team called the Brantas Basin WRM Coordination Team – BWRMCT was established based on MPW Decree No. 248/KPTS/M/2009. This Coordination Team replaces the functions of PTPA. </a:t>
            </a:r>
          </a:p>
          <a:p>
            <a:pPr>
              <a:spcAft>
                <a:spcPts val="620"/>
              </a:spcAft>
              <a:defRPr lang="en-US"/>
            </a:pPr>
            <a:r>
              <a:rPr lang="en-US" sz="1400"/>
              <a:t>Total members of BWRMCT are 44 (forty four) members. It compost 22 (twenty two) members from Government Organizations and the other 22 (twenty two) members from NGOs. The Coordination Team consists of Chairman, Vice Chairman, Secretary and Members. The Team is supported by Secretariat and 4 (four) Commissions, namely Commissions on Water Resources Utilization, Commissions on Conservation, Commissions on Water Hazard, and Commissions on Institution and Information System.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a:spcBef>
                <a:spcPts val="0"/>
              </a:spcBef>
              <a:spcAft>
                <a:spcPts val="620"/>
              </a:spcAft>
              <a:defRPr lang="en-US"/>
            </a:pPr>
            <a:r>
              <a:rPr lang="en-US" sz="1400"/>
              <a:t>The WRM functions adopted by PJT I includes 6 aspects of WRM, i.e:</a:t>
            </a:r>
          </a:p>
          <a:p>
            <a:pPr marL="295237" indent="-295237">
              <a:spcBef>
                <a:spcPts val="0"/>
              </a:spcBef>
              <a:buFont typeface="Arial"/>
              <a:buChar char="•"/>
              <a:defRPr lang="en-US"/>
            </a:pPr>
            <a:r>
              <a:rPr lang="en-US" sz="1400"/>
              <a:t>catchment management, </a:t>
            </a:r>
          </a:p>
          <a:p>
            <a:pPr marL="295237" indent="-295237">
              <a:spcBef>
                <a:spcPts val="0"/>
              </a:spcBef>
              <a:buFont typeface="Arial"/>
              <a:buChar char="•"/>
              <a:defRPr lang="en-US"/>
            </a:pPr>
            <a:r>
              <a:rPr lang="en-US" sz="1400"/>
              <a:t>water quantity management, </a:t>
            </a:r>
          </a:p>
          <a:p>
            <a:pPr marL="295237" indent="-295237">
              <a:spcBef>
                <a:spcPts val="0"/>
              </a:spcBef>
              <a:buFont typeface="Arial"/>
              <a:buChar char="•"/>
              <a:defRPr lang="en-US"/>
            </a:pPr>
            <a:r>
              <a:rPr lang="en-US" sz="1400"/>
              <a:t>water quality management, </a:t>
            </a:r>
          </a:p>
          <a:p>
            <a:pPr marL="295237" indent="-295237">
              <a:spcBef>
                <a:spcPts val="0"/>
              </a:spcBef>
              <a:buFont typeface="Arial"/>
              <a:buChar char="•"/>
              <a:defRPr lang="en-US"/>
            </a:pPr>
            <a:r>
              <a:rPr lang="en-US" sz="1400"/>
              <a:t>flood management, </a:t>
            </a:r>
          </a:p>
          <a:p>
            <a:pPr marL="295237" indent="-295237">
              <a:spcBef>
                <a:spcPts val="0"/>
              </a:spcBef>
              <a:buFont typeface="Arial"/>
              <a:buChar char="•"/>
              <a:defRPr lang="en-US"/>
            </a:pPr>
            <a:r>
              <a:rPr lang="en-US" sz="1400"/>
              <a:t>river environment management, and </a:t>
            </a:r>
          </a:p>
          <a:p>
            <a:pPr marL="295237" indent="-295237">
              <a:spcBef>
                <a:spcPts val="0"/>
              </a:spcBef>
              <a:spcAft>
                <a:spcPts val="620"/>
              </a:spcAft>
              <a:buFont typeface="Arial"/>
              <a:buChar char="•"/>
              <a:defRPr lang="en-US"/>
            </a:pPr>
            <a:r>
              <a:rPr lang="en-US" sz="1400"/>
              <a:t>Operation &amp; Maintenance of Infrastructures. </a:t>
            </a:r>
          </a:p>
          <a:p>
            <a:pPr>
              <a:spcBef>
                <a:spcPts val="0"/>
              </a:spcBef>
              <a:spcAft>
                <a:spcPts val="620"/>
              </a:spcAft>
              <a:defRPr lang="en-US"/>
            </a:pPr>
            <a:r>
              <a:rPr lang="en-US" sz="1400"/>
              <a:t>It is supported by cross cutting functions includes:</a:t>
            </a:r>
          </a:p>
          <a:p>
            <a:pPr marL="295237" indent="-295237">
              <a:spcBef>
                <a:spcPts val="0"/>
              </a:spcBef>
              <a:spcAft>
                <a:spcPts val="0"/>
              </a:spcAft>
              <a:buFont typeface="Arial"/>
              <a:buChar char="•"/>
              <a:defRPr lang="en-US"/>
            </a:pPr>
            <a:r>
              <a:rPr lang="en-US" sz="1400"/>
              <a:t>river basin planning, </a:t>
            </a:r>
          </a:p>
          <a:p>
            <a:pPr marL="295237" indent="-295237">
              <a:spcBef>
                <a:spcPts val="0"/>
              </a:spcBef>
              <a:spcAft>
                <a:spcPts val="0"/>
              </a:spcAft>
              <a:buFont typeface="Arial"/>
              <a:buChar char="•"/>
              <a:defRPr lang="en-US"/>
            </a:pPr>
            <a:r>
              <a:rPr lang="en-US" sz="1400"/>
              <a:t>information management (data networks and communication), and </a:t>
            </a:r>
          </a:p>
          <a:p>
            <a:pPr marL="295237" indent="-295237">
              <a:spcBef>
                <a:spcPts val="0"/>
              </a:spcBef>
              <a:spcAft>
                <a:spcPts val="620"/>
              </a:spcAft>
              <a:buFont typeface="Arial"/>
              <a:buChar char="•"/>
              <a:defRPr lang="en-US"/>
            </a:pPr>
            <a:r>
              <a:rPr lang="en-US" sz="1400"/>
              <a:t>public involvement and awareness campaign.</a:t>
            </a:r>
          </a:p>
          <a:p>
            <a:pPr>
              <a:spcBef>
                <a:spcPts val="0"/>
              </a:spcBef>
              <a:spcAft>
                <a:spcPts val="620"/>
              </a:spcAft>
              <a:defRPr lang="en-US"/>
            </a:pPr>
            <a:r>
              <a:rPr lang="en-US" sz="1400"/>
              <a:t>Some of these functions are not in PJT I tasks and responsibilities. In the following slides I will share on PJT I CD strategies programs to improve the capacity to gain trusted technical competencies and to place strategic roles of PJT I in participatory process of IWRM in the basin. </a:t>
            </a:r>
          </a:p>
          <a:p>
            <a:pPr>
              <a:spcBef>
                <a:spcPts val="0"/>
              </a:spcBef>
              <a:spcAft>
                <a:spcPts val="620"/>
              </a:spcAft>
              <a:tabLst>
                <a:tab pos="328614" algn="l"/>
              </a:tabLs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lvl="0">
              <a:defRPr lang="en-US"/>
            </a:pPr>
            <a:r>
              <a:rPr lang="en-US"/>
              <a:t>Catchment conservation are ultimately responsibility of the Ministry of Forestry, the Ministry of Agriculture and Local Government (Provincial and District Governments). PJT I has proactive collaboration with communities and District Governments in erosion, sedimentation control and catchment conservation activities.</a:t>
            </a:r>
          </a:p>
          <a:p>
            <a:pPr lvl="0">
              <a:defRPr lang="en-US"/>
            </a:pPr>
            <a:r>
              <a:rPr lang="en-US"/>
              <a:t>PJT I will share the cost of construction of sediment control structures if the unit cost of sediment controlled is smaller than the unit cost of reservoir dredging done by PJT I. The structures were constructed by local people supervised by the Technical Implementing Unit of District Government. In 2010 up to 2012, more than 200 sediment control structures were built.</a:t>
            </a:r>
          </a:p>
          <a:p>
            <a:pPr lvl="0">
              <a:defRPr lang="en-US"/>
            </a:pPr>
            <a:r>
              <a:rPr lang="en-US"/>
              <a:t>As commitment on the issues of global warming, the President of the Republic of Indonesia launched the Indonesian Movement on One Billion Trees Planting in 2010 in order to realize 30% of Java Island becomes good forest area to improve sustainability of catchment function.</a:t>
            </a:r>
          </a:p>
          <a:p>
            <a:pPr lvl="0">
              <a:defRPr lang="en-US"/>
            </a:pPr>
            <a:r>
              <a:rPr lang="en-US"/>
              <a:t>The Government asks private sectors to participate in this program. PJT I invite other SoCs to participate in Brantas and Bengawan Solo Catchment Rescue Program. Supported by the Ministry of SoC, PJT I and other 7 SoCs established a subsidiary company named “</a:t>
            </a:r>
            <a:r>
              <a:rPr lang="en-US" i="1"/>
              <a:t>Bhakti Usaha Menanam Nusantara – Hijau Lestari II</a:t>
            </a:r>
            <a:r>
              <a:rPr lang="en-US"/>
              <a:t>” (BUMN-HL2). </a:t>
            </a:r>
          </a:p>
          <a:p>
            <a:pPr lvl="0">
              <a:defRPr lang="en-US"/>
            </a:pPr>
            <a:r>
              <a:rPr lang="en-US"/>
              <a:t>This subsidiary company’s mission is to develop “community-forest” collaborate with the communities based on eco-business approach. BUMN-HL2 has eco-business agreements with group of farmers. The farmers share their lands and BUMNHL2 share the cost of investment and production. </a:t>
            </a:r>
          </a:p>
          <a:p>
            <a:pPr lvl="0">
              <a:defRPr lang="en-US"/>
            </a:pPr>
            <a:r>
              <a:rPr lang="en-US"/>
              <a:t>In 3 (three) years operation, BUMN-HL2 carry out re-greening of 1,626,000 trees planting, covering 2,735 ha of community land involving 3,792 farmers. The trees planted in 2002 – 2012 by PJT I and BUMN-HL2 was about 3.1 million trees.</a:t>
            </a:r>
            <a:endParaRPr lang="en-SG"/>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a:spcBef>
                <a:spcPts val="0"/>
              </a:spcBef>
              <a:spcAft>
                <a:spcPts val="620"/>
              </a:spcAft>
              <a:defRPr lang="en-US"/>
            </a:pPr>
            <a:r>
              <a:rPr lang="en-US" sz="1400" dirty="0"/>
              <a:t>Water quantity management consists of water allocation and distribution. </a:t>
            </a:r>
          </a:p>
          <a:p>
            <a:pPr>
              <a:spcBef>
                <a:spcPts val="0"/>
              </a:spcBef>
              <a:spcAft>
                <a:spcPts val="620"/>
              </a:spcAft>
              <a:defRPr lang="en-US"/>
            </a:pPr>
            <a:r>
              <a:rPr lang="en-US" sz="1400" dirty="0"/>
              <a:t>PJT I prepare water allocation plan to be discussed with and </a:t>
            </a:r>
            <a:r>
              <a:rPr lang="en-US" sz="1400" dirty="0" smtClean="0"/>
              <a:t>approved </a:t>
            </a:r>
            <a:r>
              <a:rPr lang="en-US" sz="1400" dirty="0"/>
              <a:t>by the stakeholders in WRM Coordination Team (WRMCT). PJT I operate the WR infrastructures in order to distribute water according to the agreed allocation plan. The corporation utilizes telemetry facilities as near real time monitoring system to control the distribution. </a:t>
            </a:r>
          </a:p>
          <a:p>
            <a:pPr>
              <a:spcBef>
                <a:spcPts val="0"/>
              </a:spcBef>
              <a:spcAft>
                <a:spcPts val="620"/>
              </a:spcAft>
              <a:defRPr lang="en-US"/>
            </a:pPr>
            <a:r>
              <a:rPr lang="en-US" sz="1400" dirty="0"/>
              <a:t>To mitigate drought condition, PJT I and </a:t>
            </a:r>
            <a:r>
              <a:rPr lang="en-US" sz="1400" dirty="0" smtClean="0"/>
              <a:t>the Agency </a:t>
            </a:r>
            <a:r>
              <a:rPr lang="en-US" sz="1400" dirty="0"/>
              <a:t>for Assessment and Application of </a:t>
            </a:r>
            <a:r>
              <a:rPr lang="en-US" sz="1400" dirty="0" smtClean="0"/>
              <a:t>Technology </a:t>
            </a:r>
            <a:r>
              <a:rPr lang="en-US" sz="1400" dirty="0"/>
              <a:t>conduct cloud seeding to generate artificial rain after getting approval from the Governor based on recommendation from WRMCT. </a:t>
            </a:r>
          </a:p>
          <a:p>
            <a:pPr>
              <a:spcBef>
                <a:spcPts val="0"/>
              </a:spcBef>
              <a:spcAft>
                <a:spcPts val="620"/>
              </a:spcAft>
              <a:defRPr lang="en-US"/>
            </a:pPr>
            <a:r>
              <a:rPr lang="en-US" sz="1400" dirty="0"/>
              <a:t>Advisory visit to the users and related agency are conducted periodically to get their inputs and their perception on service delivery from the corporation. Result of this visit is used to improve the delivery service system.</a:t>
            </a:r>
          </a:p>
          <a:p>
            <a:pPr>
              <a:spcBef>
                <a:spcPts val="0"/>
              </a:spcBef>
              <a:spcAft>
                <a:spcPts val="620"/>
              </a:spcAft>
              <a:defRPr lang="en-US"/>
            </a:pPr>
            <a:r>
              <a:rPr lang="en-US" sz="1400" dirty="0"/>
              <a:t>Stakeholders satisfaction survey (done every year) shows that the stakeholders, in general, satisfy on the PJT I services in water allocation and distribution.  </a:t>
            </a:r>
          </a:p>
          <a:p>
            <a:pPr>
              <a:spcBef>
                <a:spcPts val="0"/>
              </a:spcBef>
              <a:spcAft>
                <a:spcPts val="620"/>
              </a:spcAft>
              <a:defRPr lang="en-US"/>
            </a:pPr>
            <a:r>
              <a:rPr lang="en-US" sz="1400" b="1" i="1" dirty="0"/>
              <a:t>External acknowledgement</a:t>
            </a:r>
            <a:r>
              <a:rPr lang="en-US" sz="1400" i="1" dirty="0"/>
              <a:t>: “PJT I has achieved results in implementing a reasonably good system of water allocation and management and a reliable flood forecasting system, as well as maintaining major infrastructure in fairly good condition (</a:t>
            </a:r>
            <a:r>
              <a:rPr lang="en-US" sz="1400" dirty="0"/>
              <a:t>Bhat et al</a:t>
            </a:r>
            <a:r>
              <a:rPr lang="en-US" sz="1400" dirty="0" smtClean="0"/>
              <a:t>. </a:t>
            </a:r>
            <a:r>
              <a:rPr lang="en-US" sz="1400" dirty="0"/>
              <a:t>May </a:t>
            </a:r>
            <a:r>
              <a:rPr lang="en-US" sz="1400" dirty="0" smtClean="0"/>
              <a:t>2005)</a:t>
            </a:r>
            <a:r>
              <a:rPr lang="en-US" sz="1400" i="1" dirty="0" smtClean="0"/>
              <a:t> </a:t>
            </a:r>
            <a:endParaRPr lang="en-US" sz="1400" i="1" dirty="0"/>
          </a:p>
          <a:p>
            <a:pPr>
              <a:spcBef>
                <a:spcPts val="0"/>
              </a:spcBef>
              <a:spcAft>
                <a:spcPts val="620"/>
              </a:spcAft>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marL="295237" indent="-295237">
              <a:spcBef>
                <a:spcPts val="0"/>
              </a:spcBef>
              <a:spcAft>
                <a:spcPts val="620"/>
              </a:spcAft>
              <a:buFont typeface="Arial"/>
              <a:buChar char="•"/>
              <a:defRPr lang="en-US"/>
            </a:pPr>
            <a:r>
              <a:rPr lang="en-US" sz="1400"/>
              <a:t>Water pollution control responsibility lies with the governor in accordance with GR No. 20/1990 on Water Pollution Control. The Governor delegate responsibility to the Head of the Provincial Environmental Agency. This agency coordinates all other agencies dealing with water quality management and water pollution control. </a:t>
            </a:r>
          </a:p>
          <a:p>
            <a:pPr marL="295237" indent="-295237">
              <a:spcBef>
                <a:spcPts val="0"/>
              </a:spcBef>
              <a:spcAft>
                <a:spcPts val="620"/>
              </a:spcAft>
              <a:buFont typeface="Arial"/>
              <a:buChar char="•"/>
              <a:defRPr lang="en-US"/>
            </a:pPr>
            <a:r>
              <a:rPr lang="en-US" sz="1400"/>
              <a:t>PJT I is responsible in monitoring, evaluating, reporting and give recommendation on water quality status, and water pollution in the river system; and prepare technical recommendation for the approval of effluent discharge licenses.</a:t>
            </a:r>
          </a:p>
          <a:p>
            <a:pPr marL="295237" indent="-295237">
              <a:spcBef>
                <a:spcPts val="0"/>
              </a:spcBef>
              <a:spcAft>
                <a:spcPts val="620"/>
              </a:spcAft>
              <a:buFont typeface="Arial"/>
              <a:buChar char="•"/>
              <a:defRPr lang="en-US"/>
            </a:pPr>
            <a:r>
              <a:rPr lang="en-US" sz="1400"/>
              <a:t>To do these responsibilities, PJT I have to equip themselves with water quality telemetry and laboratory facilities. In 2004, water quality telemetry system was installed includes 23 (twenty three) online water quality monitoring stations and 14 (fourteen) hydrological and water level monitoring stations. Accredited ISO 17025 of Water Quality Laboratory had been constructed in Malang and Mojokerto.</a:t>
            </a:r>
          </a:p>
          <a:p>
            <a:pPr marL="295237" indent="-295237">
              <a:spcBef>
                <a:spcPts val="0"/>
              </a:spcBef>
              <a:spcAft>
                <a:spcPts val="620"/>
              </a:spcAft>
              <a:buFont typeface="Arial"/>
              <a:buChar char="•"/>
              <a:defRPr lang="en-US"/>
            </a:pPr>
            <a:r>
              <a:rPr lang="en-US" sz="1400"/>
              <a:t>Water quality telemetry system send alert to PJT I Head Office and Provincial Environmental Agency whenever the water quality in the river system is below predefined values (DO parameter). The Provincial Environmental Agency will take immediate action in collecting data and information to determine the pollution sources for further investigation and law enforcement.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a:spcBef>
                <a:spcPts val="0"/>
              </a:spcBef>
              <a:spcAft>
                <a:spcPts val="620"/>
              </a:spcAft>
              <a:defRPr lang="en-US"/>
            </a:pPr>
            <a:r>
              <a:rPr lang="en-US" sz="1400" dirty="0"/>
              <a:t>My presentation structures compose:</a:t>
            </a:r>
          </a:p>
          <a:p>
            <a:pPr>
              <a:spcBef>
                <a:spcPts val="0"/>
              </a:spcBef>
              <a:spcAft>
                <a:spcPts val="620"/>
              </a:spcAft>
              <a:defRPr lang="en-US"/>
            </a:pPr>
            <a:r>
              <a:rPr lang="en-US" sz="1400" b="1" dirty="0"/>
              <a:t>1st Introduction</a:t>
            </a:r>
            <a:r>
              <a:rPr lang="en-US" sz="1400" dirty="0"/>
              <a:t>: </a:t>
            </a:r>
          </a:p>
          <a:p>
            <a:pPr>
              <a:spcBef>
                <a:spcPts val="0"/>
              </a:spcBef>
              <a:spcAft>
                <a:spcPts val="620"/>
              </a:spcAft>
              <a:defRPr lang="en-US"/>
            </a:pPr>
            <a:r>
              <a:rPr lang="en-US" sz="1400" dirty="0"/>
              <a:t>I will share about basic WRM Functions, key success factors on effective IWRM implementation, and notion of CD.</a:t>
            </a:r>
          </a:p>
          <a:p>
            <a:pPr>
              <a:spcBef>
                <a:spcPts val="0"/>
              </a:spcBef>
              <a:spcAft>
                <a:spcPts val="620"/>
              </a:spcAft>
              <a:defRPr lang="en-US"/>
            </a:pPr>
            <a:r>
              <a:rPr lang="en-US" sz="1400" b="1" dirty="0"/>
              <a:t>2</a:t>
            </a:r>
            <a:r>
              <a:rPr lang="en-US" sz="1400" b="1" baseline="30000" dirty="0"/>
              <a:t>nd</a:t>
            </a:r>
            <a:r>
              <a:rPr lang="en-US" sz="1400" b="1" dirty="0"/>
              <a:t> </a:t>
            </a:r>
            <a:r>
              <a:rPr lang="en-US" sz="1400" b="1" dirty="0" err="1"/>
              <a:t>Brantas</a:t>
            </a:r>
            <a:r>
              <a:rPr lang="en-US" sz="1400" b="1" dirty="0"/>
              <a:t> River Basin during Development Era (1961 – 1990): </a:t>
            </a:r>
          </a:p>
          <a:p>
            <a:pPr>
              <a:spcBef>
                <a:spcPts val="0"/>
              </a:spcBef>
              <a:spcAft>
                <a:spcPts val="620"/>
              </a:spcAft>
              <a:defRPr lang="en-US"/>
            </a:pPr>
            <a:r>
              <a:rPr lang="en-US" sz="1400" dirty="0"/>
              <a:t>In this part, I will describe about WRD in the basin,  the One River, One Plan – One Management principle, the master plan, and the benefits of WRD. After that, I would like to share the CD program adopted and the performances in the achievements of </a:t>
            </a:r>
            <a:r>
              <a:rPr lang="en-US" sz="1400" dirty="0" err="1"/>
              <a:t>Brantas</a:t>
            </a:r>
            <a:r>
              <a:rPr lang="en-US" sz="1400" dirty="0"/>
              <a:t> Project to implement their tasks and responsibilities effectively, especially in achieving their vision,  to be “the home of the dam builders” for national wide. </a:t>
            </a:r>
          </a:p>
          <a:p>
            <a:pPr>
              <a:spcBef>
                <a:spcPts val="0"/>
              </a:spcBef>
              <a:spcAft>
                <a:spcPts val="620"/>
              </a:spcAft>
              <a:defRPr lang="en-US"/>
            </a:pPr>
            <a:r>
              <a:rPr lang="en-US" sz="1400" b="1" dirty="0"/>
              <a:t>3</a:t>
            </a:r>
            <a:r>
              <a:rPr lang="en-US" sz="1400" b="1" baseline="30000" dirty="0"/>
              <a:t>rd</a:t>
            </a:r>
            <a:r>
              <a:rPr lang="en-US" sz="1400" b="1" dirty="0"/>
              <a:t> </a:t>
            </a:r>
            <a:r>
              <a:rPr lang="en-US" sz="1400" b="1" dirty="0" err="1"/>
              <a:t>Brantas</a:t>
            </a:r>
            <a:r>
              <a:rPr lang="en-US" sz="1400" b="1" dirty="0"/>
              <a:t> River Basin during Management Era (1991 – now)</a:t>
            </a:r>
          </a:p>
          <a:p>
            <a:pPr>
              <a:spcBef>
                <a:spcPts val="0"/>
              </a:spcBef>
              <a:spcAft>
                <a:spcPts val="620"/>
              </a:spcAft>
              <a:defRPr lang="en-US"/>
            </a:pPr>
            <a:r>
              <a:rPr lang="en-US" sz="1400" dirty="0"/>
              <a:t>In this part, I will share you about </a:t>
            </a:r>
            <a:r>
              <a:rPr lang="en-US" sz="1400" dirty="0" err="1"/>
              <a:t>Jasa</a:t>
            </a:r>
            <a:r>
              <a:rPr lang="en-US" sz="1400" dirty="0"/>
              <a:t> </a:t>
            </a:r>
            <a:r>
              <a:rPr lang="en-US" sz="1400" dirty="0" err="1"/>
              <a:t>Tirta</a:t>
            </a:r>
            <a:r>
              <a:rPr lang="en-US" sz="1400" dirty="0"/>
              <a:t> I Public Corporation, the </a:t>
            </a:r>
            <a:r>
              <a:rPr lang="en-US" sz="1400" dirty="0" err="1"/>
              <a:t>Brantas</a:t>
            </a:r>
            <a:r>
              <a:rPr lang="en-US" sz="1400" dirty="0"/>
              <a:t> RB Management Agency, their challenges, the CD adopted, WRM functions implemented in the basin and some performance that indicate PJT I achievements toward their vision “to be one of the best RBO in Asia Pacific by 2025”.</a:t>
            </a:r>
          </a:p>
          <a:p>
            <a:pPr>
              <a:spcBef>
                <a:spcPts val="0"/>
              </a:spcBef>
              <a:spcAft>
                <a:spcPts val="620"/>
              </a:spcAft>
              <a:defRPr lang="en-US"/>
            </a:pPr>
            <a:r>
              <a:rPr lang="en-US" sz="1400" b="1" dirty="0"/>
              <a:t>4</a:t>
            </a:r>
            <a:r>
              <a:rPr lang="en-US" sz="1400" b="1" baseline="30000" dirty="0"/>
              <a:t>th</a:t>
            </a:r>
            <a:r>
              <a:rPr lang="en-US" sz="1400" b="1" dirty="0"/>
              <a:t> Conclusions</a:t>
            </a:r>
          </a:p>
          <a:p>
            <a:pPr>
              <a:spcBef>
                <a:spcPts val="0"/>
              </a:spcBef>
              <a:spcAft>
                <a:spcPts val="620"/>
              </a:spcAft>
              <a:defRPr lang="en-US"/>
            </a:pPr>
            <a:r>
              <a:rPr lang="en-US" sz="1400" dirty="0"/>
              <a:t>I hope that OC had prepare printed copy of my paper. Due to limited time allocated for my presentation, I will only take some important aspects for my presentation </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747908"/>
          </a:xfrm>
        </p:spPr>
        <p:txBody>
          <a:bodyPr>
            <a:noAutofit/>
          </a:bodyPr>
          <a:lstStyle/>
          <a:p>
            <a:pPr marL="295237" indent="-295237">
              <a:spcBef>
                <a:spcPts val="0"/>
              </a:spcBef>
              <a:spcAft>
                <a:spcPts val="620"/>
              </a:spcAft>
              <a:buFont typeface="Arial"/>
              <a:buChar char="•"/>
              <a:defRPr lang="en-US"/>
            </a:pPr>
            <a:r>
              <a:rPr lang="en-US" sz="1400"/>
              <a:t>PJT I undertake flood control by operating the WR infrastructures based on the evaluation result of hydrological data accumulated by telemetry facilities. This telemetry facility was installed in 1989. It is the “</a:t>
            </a:r>
            <a:r>
              <a:rPr lang="en-US" sz="1400" i="1"/>
              <a:t>heart</a:t>
            </a:r>
            <a:r>
              <a:rPr lang="en-US" sz="1400"/>
              <a:t>” and key component in flood control and water distribution. Baseline data are stored in the dBase of the system and utilized to forecast the flood and water distribution. </a:t>
            </a:r>
          </a:p>
          <a:p>
            <a:pPr marL="295237" indent="-295237">
              <a:spcBef>
                <a:spcPts val="0"/>
              </a:spcBef>
              <a:spcAft>
                <a:spcPts val="620"/>
              </a:spcAft>
              <a:buFont typeface="Arial"/>
              <a:buChar char="•"/>
              <a:defRPr lang="en-US"/>
            </a:pPr>
            <a:r>
              <a:rPr lang="en-US" sz="1400"/>
              <a:t>Information concerning river conditions and the alerts at every stage of flood is disseminated to the related institutions and people living along the river through the related government agencies based on a predefined mechanism.</a:t>
            </a:r>
          </a:p>
          <a:p>
            <a:pPr marL="295237" indent="-295237">
              <a:spcBef>
                <a:spcPts val="0"/>
              </a:spcBef>
              <a:spcAft>
                <a:spcPts val="620"/>
              </a:spcAft>
              <a:buFont typeface="Arial"/>
              <a:buChar char="•"/>
              <a:defRPr lang="en-US"/>
            </a:pPr>
            <a:r>
              <a:rPr lang="en-US" sz="1400"/>
              <a:t>Maintain the function of the equipment has to be carried out properly in order to have reliable facilities. Due to “obsolete technology” utilized (25 years old), it is sometimes difficult to find spare parts due to discontinued production. PJT I technicians has developed their capability to maintain and repair the system. Nowadays, PJT I capable to develop, install and maintain complete telemetry system using local available product and technologies.</a:t>
            </a:r>
          </a:p>
          <a:p>
            <a:pPr marL="295237" indent="-295237">
              <a:spcBef>
                <a:spcPts val="0"/>
              </a:spcBef>
              <a:spcAft>
                <a:spcPts val="620"/>
              </a:spcAft>
              <a:buFont typeface="Arial"/>
              <a:buChar char="•"/>
              <a:defRPr lang="en-US"/>
            </a:pPr>
            <a:r>
              <a:rPr lang="en-US" sz="1400"/>
              <a:t>In communities that has not yet covered by early warning from telemetry facilities, PJT I has develop simple facility of Community Based Early Warning System (CBEWS) to strengthened local capabilities in making timely and accurate decisions for the protection of their lives and property.</a:t>
            </a:r>
          </a:p>
          <a:p>
            <a:pPr marL="295237" indent="-295237">
              <a:spcBef>
                <a:spcPts val="0"/>
              </a:spcBef>
              <a:spcAft>
                <a:spcPts val="620"/>
              </a:spcAft>
              <a:buFont typeface="Arial"/>
              <a:buChar char="•"/>
              <a:defRPr lang="en-US"/>
            </a:pPr>
            <a:r>
              <a:rPr lang="en-US" sz="1400" b="1"/>
              <a:t>External acknowledgement</a:t>
            </a:r>
            <a:r>
              <a:rPr lang="en-US" sz="1400"/>
              <a:t>: </a:t>
            </a:r>
            <a:r>
              <a:rPr lang="en-US" sz="1400" i="1"/>
              <a:t>“……….. flood management has improved and can be seen as one of the achievements of the past decade….</a:t>
            </a:r>
            <a:r>
              <a:rPr lang="en-US" sz="1400"/>
              <a:t>”(Bhat et al., 2005)</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marL="295237" indent="-295237">
              <a:spcBef>
                <a:spcPts val="0"/>
              </a:spcBef>
              <a:spcAft>
                <a:spcPts val="620"/>
              </a:spcAft>
              <a:buFont typeface="Arial"/>
              <a:buChar char="•"/>
              <a:defRPr lang="en-US"/>
            </a:pPr>
            <a:r>
              <a:rPr lang="en-US" sz="1400" i="1"/>
              <a:t>River Corridor Management</a:t>
            </a:r>
            <a:r>
              <a:rPr lang="en-US" sz="1400"/>
              <a:t> is an effort of controlling river corridor land use to keep the function of the river system. </a:t>
            </a:r>
          </a:p>
          <a:p>
            <a:pPr marL="295237" indent="-295237">
              <a:spcBef>
                <a:spcPts val="0"/>
              </a:spcBef>
              <a:spcAft>
                <a:spcPts val="620"/>
              </a:spcAft>
              <a:buFont typeface="Arial"/>
              <a:buChar char="•"/>
              <a:defRPr lang="en-US"/>
            </a:pPr>
            <a:r>
              <a:rPr lang="en-US" sz="1400"/>
              <a:t>PJT I participate in</a:t>
            </a:r>
            <a:r>
              <a:rPr lang="en-US" sz="1400" i="1"/>
              <a:t> River Environment Land Use Management</a:t>
            </a:r>
            <a:r>
              <a:rPr lang="en-US" sz="1400"/>
              <a:t> by preparing land use patterns</a:t>
            </a:r>
            <a:r>
              <a:rPr lang="en-US" sz="1400" b="1"/>
              <a:t> </a:t>
            </a:r>
            <a:r>
              <a:rPr lang="en-US" sz="1400"/>
              <a:t>based on both local and regional spatial planning. </a:t>
            </a:r>
          </a:p>
          <a:p>
            <a:pPr marL="295237" indent="-295237">
              <a:spcBef>
                <a:spcPts val="0"/>
              </a:spcBef>
              <a:spcAft>
                <a:spcPts val="620"/>
              </a:spcAft>
              <a:buFont typeface="Arial"/>
              <a:buChar char="•"/>
              <a:defRPr lang="en-US"/>
            </a:pPr>
            <a:r>
              <a:rPr lang="en-US" sz="1400"/>
              <a:t>PJT I had also develop some area for river tourism to invite peoples enjoy the river and its surrounding. This strategy aimed to build people awareness to keep clean, healthy and function of the river system.</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marL="295237" indent="-295237">
              <a:spcBef>
                <a:spcPts val="0"/>
              </a:spcBef>
              <a:spcAft>
                <a:spcPts val="620"/>
              </a:spcAft>
              <a:buFont typeface="Arial"/>
              <a:buChar char="•"/>
              <a:defRPr lang="en-US"/>
            </a:pPr>
            <a:r>
              <a:rPr lang="en-US" sz="1400"/>
              <a:t>In WRM, O&amp;M activities are the main activities during the post development of the infrastructures </a:t>
            </a:r>
          </a:p>
          <a:p>
            <a:pPr marL="556030" lvl="1" indent="-295237">
              <a:spcBef>
                <a:spcPts val="0"/>
              </a:spcBef>
              <a:spcAft>
                <a:spcPts val="620"/>
              </a:spcAft>
              <a:buFont typeface="Courier New"/>
              <a:buChar char="o"/>
              <a:defRPr lang="en-US"/>
            </a:pPr>
            <a:r>
              <a:rPr lang="en-US" sz="1400"/>
              <a:t>Operation (O) is an attempt to control and allocate water and its resources in order to achieve optimum utilization according to the purpose and minimize negative impacts such as flood and drought. </a:t>
            </a:r>
          </a:p>
          <a:p>
            <a:pPr marL="556030" lvl="1" indent="-295237">
              <a:spcBef>
                <a:spcPts val="0"/>
              </a:spcBef>
              <a:spcAft>
                <a:spcPts val="620"/>
              </a:spcAft>
              <a:buFont typeface="Courier New"/>
              <a:buChar char="o"/>
              <a:defRPr lang="en-US"/>
            </a:pPr>
            <a:r>
              <a:rPr lang="en-US" sz="1400"/>
              <a:t>Maintenance (M) is an attempt to secure sustainability of water resources, its infrastructure and the environment itself.</a:t>
            </a:r>
          </a:p>
          <a:p>
            <a:pPr marL="295237" indent="-295237">
              <a:spcBef>
                <a:spcPts val="0"/>
              </a:spcBef>
              <a:spcAft>
                <a:spcPts val="620"/>
              </a:spcAft>
              <a:buFont typeface="Arial"/>
              <a:buChar char="•"/>
              <a:defRPr lang="en-US"/>
            </a:pPr>
            <a:r>
              <a:rPr lang="en-US" sz="1400"/>
              <a:t>Maintenance activity consists of preventive, corrective and emergency maintenance. </a:t>
            </a:r>
            <a:r>
              <a:rPr lang="en-US" sz="1400" i="1"/>
              <a:t>Preventive Maintenance</a:t>
            </a:r>
            <a:r>
              <a:rPr lang="en-US" sz="1400"/>
              <a:t> is in form of routine maintenance, periodical maintenance and small repair to prevent from serious damage; </a:t>
            </a:r>
            <a:r>
              <a:rPr lang="en-US" sz="1400" i="1"/>
              <a:t>corrective maintenance</a:t>
            </a:r>
            <a:r>
              <a:rPr lang="en-US" sz="1400"/>
              <a:t> in forms of large-scale repair, rehabilitation, rectification and special maintenance in the frame of restoring/ increasing the capacity of the water resources infrastructure; and </a:t>
            </a:r>
            <a:r>
              <a:rPr lang="en-US" sz="1400" i="1"/>
              <a:t>emergency maintenance</a:t>
            </a:r>
            <a:r>
              <a:rPr lang="en-US" sz="1400"/>
              <a:t> is a temporary repair due to emergency condition (like floods).</a:t>
            </a:r>
          </a:p>
          <a:p>
            <a:pPr marL="295237" indent="-295237">
              <a:spcBef>
                <a:spcPts val="0"/>
              </a:spcBef>
              <a:spcAft>
                <a:spcPts val="620"/>
              </a:spcAft>
              <a:buFont typeface="Arial"/>
              <a:buChar char="•"/>
              <a:defRPr lang="en-US"/>
            </a:pPr>
            <a:r>
              <a:rPr lang="en-US" sz="1400"/>
              <a:t>Preventive maintenance (PM) is the most important aspect in infrastructure management. When done properly, PM could avoid further damage that will require a big amount of repair cost as well as potential disrupt bulk water delivery and flood control. The corporation put proper implementation of PM as the highest priority tasks.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189345" cy="4747908"/>
          </a:xfrm>
        </p:spPr>
        <p:txBody>
          <a:bodyPr>
            <a:normAutofit/>
          </a:bodyPr>
          <a:lstStyle/>
          <a:p>
            <a:pPr lvl="0">
              <a:defRPr lang="en-US"/>
            </a:pPr>
            <a:r>
              <a:rPr lang="en-US" sz="1400"/>
              <a:t>To promote awareness of young generation, in 1997, PJT-I established </a:t>
            </a:r>
            <a:r>
              <a:rPr lang="en-US" sz="1400" i="1"/>
              <a:t>Jaring-Jaring Komunikasi Pemantauan Kualitas Air, JKPKA</a:t>
            </a:r>
            <a:r>
              <a:rPr lang="en-US" sz="1400"/>
              <a:t> (Communication Networks on Water Quality Monitoring) in cooperation with State University of Malang and teachers from senior high schools along the Brantas River. Total “</a:t>
            </a:r>
            <a:r>
              <a:rPr lang="en-US" sz="1400" i="1"/>
              <a:t>founding – members</a:t>
            </a:r>
            <a:r>
              <a:rPr lang="en-US" sz="1400"/>
              <a:t>” was 26 Senior High Schools. </a:t>
            </a:r>
          </a:p>
          <a:p>
            <a:pPr lvl="0">
              <a:defRPr lang="en-US"/>
            </a:pPr>
            <a:r>
              <a:rPr lang="en-US" sz="1400"/>
              <a:t>The objective of this communication networks is to raise awareness of the students on water resources, river </a:t>
            </a:r>
            <a:r>
              <a:rPr lang="id-ID" sz="1400"/>
              <a:t>and</a:t>
            </a:r>
            <a:r>
              <a:rPr lang="en-US" sz="1400"/>
              <a:t> environment by developing extra curricula activities.</a:t>
            </a:r>
          </a:p>
          <a:p>
            <a:pPr lvl="0">
              <a:defRPr lang="en-US"/>
            </a:pPr>
            <a:r>
              <a:rPr lang="en-US" sz="1400"/>
              <a:t>After 15 years of establishment, the member of JKPKA is 112 (one hundred twelve) Senior High Schools (including Bengawan Solo RB). Nowadays, some river basins have established the JKPKA.</a:t>
            </a:r>
          </a:p>
          <a:p>
            <a:pPr lvl="0">
              <a:defRPr lang="en-US"/>
            </a:pPr>
            <a:r>
              <a:rPr lang="en-US" sz="1400"/>
              <a:t>PJT I promote and facilitate the establishment of “</a:t>
            </a:r>
            <a:r>
              <a:rPr lang="en-US" sz="1400" i="1"/>
              <a:t>Jogo Tanggul</a:t>
            </a:r>
            <a:r>
              <a:rPr lang="en-US" sz="1400"/>
              <a:t>” groups (Levee Safeguarding Group). It is proactive and positive participation of the communities surrounding the river to safeguarding the levees and other river infrastructures.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a:spcBef>
                <a:spcPts val="0"/>
              </a:spcBef>
              <a:spcAft>
                <a:spcPts val="620"/>
              </a:spcAft>
              <a:defRPr lang="en-US"/>
            </a:pPr>
            <a:r>
              <a:rPr lang="en-US" sz="1400"/>
              <a:t>Jasa Tirta I  (PJT I) is a corporate type RBO who receive mandate from the Gov. to implement part of the government tasks and responsibilities on WRM in Brantas and Bengawan Solo RB.</a:t>
            </a:r>
            <a:r>
              <a:rPr lang="en-US" sz="1400" b="1"/>
              <a:t> </a:t>
            </a:r>
            <a:r>
              <a:rPr lang="en-US" sz="1400"/>
              <a:t>The main financial sources for PJT I to implement the tasks and responsibilities is from the payment of WSF from their commercial water users. </a:t>
            </a:r>
          </a:p>
          <a:p>
            <a:pPr>
              <a:spcBef>
                <a:spcPts val="0"/>
              </a:spcBef>
              <a:spcAft>
                <a:spcPts val="620"/>
              </a:spcAft>
              <a:defRPr lang="en-US"/>
            </a:pPr>
            <a:r>
              <a:rPr lang="en-US" sz="1400"/>
              <a:t>PJT I in the first 5 years of its establishment faced a new and delicate challenges. Most of the key staffs came from Brantas Project. It needs to change their culture from bureaucrat to entrepreneur, from being spending money to looking money for implementing the tasks and responsibilities. </a:t>
            </a:r>
          </a:p>
          <a:p>
            <a:pPr>
              <a:spcBef>
                <a:spcPts val="0"/>
              </a:spcBef>
              <a:spcAft>
                <a:spcPts val="620"/>
              </a:spcAft>
              <a:defRPr lang="en-US"/>
            </a:pPr>
            <a:r>
              <a:rPr lang="en-US" sz="1400"/>
              <a:t>The sustainability</a:t>
            </a:r>
            <a:r>
              <a:rPr lang="en-US" sz="1400" i="1"/>
              <a:t> </a:t>
            </a:r>
            <a:r>
              <a:rPr lang="en-SG" sz="1400"/>
              <a:t>of PJT I is our common goal. It depend on the Government trust </a:t>
            </a:r>
            <a:r>
              <a:rPr lang="en-US" sz="1400"/>
              <a:t>an</a:t>
            </a:r>
            <a:r>
              <a:rPr lang="en-SG" sz="1400"/>
              <a:t>d on </a:t>
            </a:r>
            <a:r>
              <a:rPr lang="en-US" sz="1400"/>
              <a:t>customer willingness to pay as well as the success of cultural transformation. To achieve our common goal, some strategic programs had been formulated:</a:t>
            </a:r>
          </a:p>
          <a:p>
            <a:pPr marL="180423" indent="-180423">
              <a:spcBef>
                <a:spcPts val="0"/>
              </a:spcBef>
              <a:spcAft>
                <a:spcPts val="0"/>
              </a:spcAft>
              <a:buFont typeface="Arial"/>
              <a:buChar char="•"/>
              <a:defRPr lang="en-US"/>
            </a:pPr>
            <a:r>
              <a:rPr lang="en-US" sz="1400"/>
              <a:t>Formulate the corporate vision and define the key success area;</a:t>
            </a:r>
          </a:p>
          <a:p>
            <a:pPr marL="180423" indent="-180423">
              <a:spcBef>
                <a:spcPts val="0"/>
              </a:spcBef>
              <a:spcAft>
                <a:spcPts val="0"/>
              </a:spcAft>
              <a:buFont typeface="Arial"/>
              <a:buChar char="•"/>
              <a:defRPr lang="en-US"/>
            </a:pPr>
            <a:r>
              <a:rPr lang="en-US" sz="1400"/>
              <a:t>Develop and implement consistently the appropriate management system;</a:t>
            </a:r>
          </a:p>
          <a:p>
            <a:pPr marL="180423" indent="-180423">
              <a:spcBef>
                <a:spcPts val="0"/>
              </a:spcBef>
              <a:spcAft>
                <a:spcPts val="0"/>
              </a:spcAft>
              <a:buFont typeface="Arial"/>
              <a:buChar char="•"/>
              <a:defRPr lang="en-US"/>
            </a:pPr>
            <a:r>
              <a:rPr lang="en-US" sz="1400"/>
              <a:t>Strengthen technical &amp; management competences in WRM and in corporate mng;</a:t>
            </a:r>
          </a:p>
          <a:p>
            <a:pPr marL="180423" indent="-180423">
              <a:spcBef>
                <a:spcPts val="0"/>
              </a:spcBef>
              <a:spcAft>
                <a:spcPts val="620"/>
              </a:spcAft>
              <a:buFont typeface="Arial"/>
              <a:buChar char="•"/>
              <a:defRPr lang="en-US"/>
            </a:pPr>
            <a:r>
              <a:rPr lang="en-US" sz="1400"/>
              <a:t>Generate sustainable source of funding and effective, efficient and accountable utilization of the funds to perform the tasks and responsibilities. </a:t>
            </a:r>
          </a:p>
          <a:p>
            <a:pPr>
              <a:spcBef>
                <a:spcPts val="0"/>
              </a:spcBef>
              <a:spcAft>
                <a:spcPts val="620"/>
              </a:spcAft>
              <a:defRPr lang="en-US"/>
            </a:pPr>
            <a:r>
              <a:rPr lang="en-US" sz="1400"/>
              <a:t>These main strategies should be supported by:</a:t>
            </a:r>
          </a:p>
          <a:p>
            <a:pPr marL="180423" indent="-180423">
              <a:spcBef>
                <a:spcPts val="0"/>
              </a:spcBef>
              <a:spcAft>
                <a:spcPts val="0"/>
              </a:spcAft>
              <a:buFont typeface="Arial"/>
              <a:buChar char="•"/>
              <a:defRPr lang="en-US"/>
            </a:pPr>
            <a:r>
              <a:rPr lang="en-US" sz="1400"/>
              <a:t>Government political support and legal frameworks;</a:t>
            </a:r>
          </a:p>
          <a:p>
            <a:pPr marL="180423" indent="-180423">
              <a:spcBef>
                <a:spcPts val="0"/>
              </a:spcBef>
              <a:spcAft>
                <a:spcPts val="0"/>
              </a:spcAft>
              <a:buFont typeface="Arial"/>
              <a:buChar char="•"/>
              <a:defRPr lang="en-US"/>
            </a:pPr>
            <a:r>
              <a:rPr lang="en-US" sz="1400"/>
              <a:t>Strong leadership, appropriate </a:t>
            </a:r>
            <a:r>
              <a:rPr lang="en-GB" sz="1400"/>
              <a:t>spirit and culture</a:t>
            </a:r>
            <a:r>
              <a:rPr lang="en-US" sz="1400"/>
              <a:t>; </a:t>
            </a:r>
          </a:p>
          <a:p>
            <a:pPr marL="180423" indent="-180423">
              <a:spcBef>
                <a:spcPts val="0"/>
              </a:spcBef>
              <a:spcAft>
                <a:spcPts val="620"/>
              </a:spcAft>
              <a:buFont typeface="Arial"/>
              <a:buChar char="•"/>
              <a:defRPr lang="en-US"/>
            </a:pPr>
            <a:r>
              <a:rPr lang="en-US" sz="1400"/>
              <a:t>Effective incentive scheme.</a:t>
            </a:r>
          </a:p>
          <a:p>
            <a:pPr>
              <a:spcBef>
                <a:spcPts val="0"/>
              </a:spcBef>
              <a:spcAft>
                <a:spcPts val="620"/>
              </a:spcAf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marL="295237" indent="-295237">
              <a:spcAft>
                <a:spcPts val="620"/>
              </a:spcAft>
              <a:buFont typeface="Arial"/>
              <a:buChar char="•"/>
              <a:defRPr lang="en-US"/>
            </a:pPr>
            <a:r>
              <a:rPr lang="en-US" sz="1400">
                <a:latin typeface="Calibri"/>
              </a:rPr>
              <a:t>In 1993, PJT I prepare the Vision of 2020. It comprised stages of PJT I development and policy directives. </a:t>
            </a:r>
          </a:p>
          <a:p>
            <a:pPr marL="767616" lvl="1" indent="-295237">
              <a:spcAft>
                <a:spcPts val="620"/>
              </a:spcAft>
              <a:buFont typeface="Courier New"/>
              <a:buChar char="o"/>
              <a:defRPr lang="en-US"/>
            </a:pPr>
            <a:r>
              <a:rPr lang="en-US" sz="1400">
                <a:latin typeface="Calibri"/>
              </a:rPr>
              <a:t>The 1</a:t>
            </a:r>
            <a:r>
              <a:rPr lang="en-US" sz="1400" baseline="30000">
                <a:latin typeface="Calibri"/>
              </a:rPr>
              <a:t>st</a:t>
            </a:r>
            <a:r>
              <a:rPr lang="en-US" sz="1400">
                <a:latin typeface="Calibri"/>
              </a:rPr>
              <a:t> 10 years (1991-2000) is Consolidating and Positioning Stages, </a:t>
            </a:r>
          </a:p>
          <a:p>
            <a:pPr marL="767616" lvl="1" indent="-295237">
              <a:spcAft>
                <a:spcPts val="620"/>
              </a:spcAft>
              <a:buFont typeface="Courier New"/>
              <a:buChar char="o"/>
              <a:defRPr lang="en-US"/>
            </a:pPr>
            <a:r>
              <a:rPr lang="en-US" sz="1400">
                <a:latin typeface="Calibri"/>
              </a:rPr>
              <a:t>The 2</a:t>
            </a:r>
            <a:r>
              <a:rPr lang="en-US" sz="1400" baseline="30000">
                <a:latin typeface="Calibri"/>
              </a:rPr>
              <a:t>nd</a:t>
            </a:r>
            <a:r>
              <a:rPr lang="en-US" sz="1400">
                <a:latin typeface="Calibri"/>
              </a:rPr>
              <a:t> 10 years (2001-2010) is the 1</a:t>
            </a:r>
            <a:r>
              <a:rPr lang="en-US" sz="1400" baseline="30000">
                <a:latin typeface="Calibri"/>
              </a:rPr>
              <a:t>st</a:t>
            </a:r>
            <a:r>
              <a:rPr lang="en-US" sz="1400">
                <a:latin typeface="Calibri"/>
              </a:rPr>
              <a:t> Development Stages, and </a:t>
            </a:r>
          </a:p>
          <a:p>
            <a:pPr marL="767616" lvl="1" indent="-295237">
              <a:spcAft>
                <a:spcPts val="620"/>
              </a:spcAft>
              <a:buFont typeface="Courier New"/>
              <a:buChar char="o"/>
              <a:defRPr lang="en-US"/>
            </a:pPr>
            <a:r>
              <a:rPr lang="en-US" sz="1400">
                <a:latin typeface="Calibri"/>
              </a:rPr>
              <a:t>The 3</a:t>
            </a:r>
            <a:r>
              <a:rPr lang="en-US" sz="1400" baseline="30000">
                <a:latin typeface="Calibri"/>
              </a:rPr>
              <a:t>rd</a:t>
            </a:r>
            <a:r>
              <a:rPr lang="en-US" sz="1400">
                <a:latin typeface="Calibri"/>
              </a:rPr>
              <a:t> 10 years (2011-2020) is the 2</a:t>
            </a:r>
            <a:r>
              <a:rPr lang="en-US" sz="1400" baseline="30000">
                <a:latin typeface="Calibri"/>
              </a:rPr>
              <a:t>nd</a:t>
            </a:r>
            <a:r>
              <a:rPr lang="en-US" sz="1400">
                <a:latin typeface="Calibri"/>
              </a:rPr>
              <a:t> Development Stages. </a:t>
            </a:r>
          </a:p>
          <a:p>
            <a:pPr marL="295237" indent="-295237">
              <a:spcAft>
                <a:spcPts val="620"/>
              </a:spcAft>
              <a:buFont typeface="Arial"/>
              <a:buChar char="•"/>
              <a:defRPr lang="en-US"/>
            </a:pPr>
            <a:r>
              <a:rPr lang="en-US" sz="1400">
                <a:latin typeface="Calibri"/>
              </a:rPr>
              <a:t>Based on the current conditions and challenges, in 2010, PJT I formulate the Vision of 2025: “</a:t>
            </a:r>
            <a:r>
              <a:rPr lang="en-US" sz="1400" i="1">
                <a:latin typeface="Calibri"/>
              </a:rPr>
              <a:t>to be one of the best RBO in Asia Pacific by 2025</a:t>
            </a:r>
            <a:r>
              <a:rPr lang="en-US" sz="1400">
                <a:latin typeface="Calibri"/>
              </a:rPr>
              <a:t>”.  </a:t>
            </a:r>
          </a:p>
          <a:p>
            <a:pPr marL="282115">
              <a:spcAft>
                <a:spcPts val="620"/>
              </a:spcAft>
              <a:defRPr lang="en-US"/>
            </a:pPr>
            <a:r>
              <a:rPr lang="en-US" sz="1400">
                <a:latin typeface="Calibri"/>
              </a:rPr>
              <a:t>PJT I has to be as a Benchmarked RBO, a RBO to be referred to. </a:t>
            </a:r>
          </a:p>
          <a:p>
            <a:pPr marL="295237" indent="-295237">
              <a:spcAft>
                <a:spcPts val="620"/>
              </a:spcAft>
              <a:buFont typeface="Arial"/>
              <a:buChar char="•"/>
              <a:defRPr lang="en-US"/>
            </a:pPr>
            <a:r>
              <a:rPr lang="en-US" sz="1400">
                <a:latin typeface="Calibri"/>
              </a:rPr>
              <a:t>It is challenging vision but we believe it is attainable. </a:t>
            </a:r>
          </a:p>
          <a:p>
            <a:pPr marL="282115">
              <a:spcAft>
                <a:spcPts val="620"/>
              </a:spcAft>
              <a:defRPr lang="en-US"/>
            </a:pPr>
            <a:r>
              <a:rPr lang="en-US" sz="1400">
                <a:latin typeface="Calibri"/>
              </a:rPr>
              <a:t>This vision was resulted from serial discussions and communication. It was bottom up participatory process to build the ownership. </a:t>
            </a:r>
          </a:p>
          <a:p>
            <a:pPr marL="282115">
              <a:spcAft>
                <a:spcPts val="620"/>
              </a:spcAft>
              <a:defRPr lang="en-US"/>
            </a:pPr>
            <a:r>
              <a:rPr lang="en-US" sz="1400">
                <a:latin typeface="Calibri"/>
              </a:rPr>
              <a:t>This vision is deemed to be in line with our common goal to maintain the sustainability of the organization..</a:t>
            </a:r>
          </a:p>
          <a:p>
            <a:pPr>
              <a:spcBef>
                <a:spcPts val="0"/>
              </a:spcBef>
              <a:spcAft>
                <a:spcPts val="620"/>
              </a:spcAf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marL="295237" indent="-295237">
              <a:spcBef>
                <a:spcPts val="0"/>
              </a:spcBef>
              <a:spcAft>
                <a:spcPts val="620"/>
              </a:spcAft>
              <a:buFont typeface="Arial"/>
              <a:buChar char="•"/>
              <a:defRPr lang="en-US"/>
            </a:pPr>
            <a:r>
              <a:rPr lang="en-US" sz="1400" b="1">
                <a:latin typeface="Calibri"/>
              </a:rPr>
              <a:t>Triple Bottom Lines of Key Success Areas</a:t>
            </a:r>
            <a:r>
              <a:rPr lang="en-US" sz="1400">
                <a:latin typeface="Calibri"/>
              </a:rPr>
              <a:t>:</a:t>
            </a:r>
          </a:p>
          <a:p>
            <a:pPr marL="282115">
              <a:spcBef>
                <a:spcPts val="0"/>
              </a:spcBef>
              <a:spcAft>
                <a:spcPts val="620"/>
              </a:spcAft>
              <a:defRPr lang="en-US"/>
            </a:pPr>
            <a:r>
              <a:rPr lang="en-US" sz="1400"/>
              <a:t>To be as a Benchmarked RBO, PJT I has to be:</a:t>
            </a:r>
          </a:p>
          <a:p>
            <a:pPr marL="646241" lvl="1" indent="-295237">
              <a:spcBef>
                <a:spcPts val="0"/>
              </a:spcBef>
              <a:spcAft>
                <a:spcPts val="0"/>
              </a:spcAft>
              <a:buFont typeface="Courier New"/>
              <a:buChar char="o"/>
              <a:defRPr lang="en-US"/>
            </a:pPr>
            <a:r>
              <a:rPr lang="en-US" sz="1400"/>
              <a:t>a competent and accountable RBO, </a:t>
            </a:r>
          </a:p>
          <a:p>
            <a:pPr marL="646241" lvl="1" indent="-295237">
              <a:spcBef>
                <a:spcPts val="0"/>
              </a:spcBef>
              <a:spcAft>
                <a:spcPts val="0"/>
              </a:spcAft>
              <a:buFont typeface="Courier New"/>
              <a:buChar char="o"/>
              <a:defRPr lang="en-US"/>
            </a:pPr>
            <a:r>
              <a:rPr lang="en-US" sz="1400"/>
              <a:t>having high performance in WRM and Corporate Management, and </a:t>
            </a:r>
          </a:p>
          <a:p>
            <a:pPr marL="646241" lvl="1" indent="-295237">
              <a:spcBef>
                <a:spcPts val="0"/>
              </a:spcBef>
              <a:spcAft>
                <a:spcPts val="620"/>
              </a:spcAft>
              <a:buFont typeface="Courier New"/>
              <a:buChar char="o"/>
              <a:defRPr lang="en-US"/>
            </a:pPr>
            <a:r>
              <a:rPr lang="en-US" sz="1400"/>
              <a:t>to be one step ahead from the other. </a:t>
            </a:r>
          </a:p>
          <a:p>
            <a:pPr marL="282115">
              <a:spcBef>
                <a:spcPts val="0"/>
              </a:spcBef>
              <a:spcAft>
                <a:spcPts val="620"/>
              </a:spcAft>
              <a:defRPr lang="en-US"/>
            </a:pPr>
            <a:r>
              <a:rPr lang="en-US" sz="1400"/>
              <a:t>PJt I formulate 3 (three) Key Success Areas to achieve the vision. </a:t>
            </a:r>
          </a:p>
          <a:p>
            <a:pPr>
              <a:spcBef>
                <a:spcPts val="0"/>
              </a:spcBef>
              <a:spcAft>
                <a:spcPts val="620"/>
              </a:spcAft>
              <a:tabLst>
                <a:tab pos="328614" algn="l"/>
              </a:tabLst>
              <a:defRPr lang="en-US"/>
            </a:pPr>
            <a:r>
              <a:rPr lang="en-US" sz="1400" b="1"/>
              <a:t>	(1). Knowledge Driven Organization</a:t>
            </a:r>
          </a:p>
          <a:p>
            <a:pPr marL="282115">
              <a:spcBef>
                <a:spcPts val="0"/>
              </a:spcBef>
              <a:defRPr lang="en-US"/>
            </a:pPr>
            <a:r>
              <a:rPr lang="en-US" sz="1400"/>
              <a:t>Acquisition, development and maintenance of knowledge are a cross-cutting task of the RBO, in pursuit of its performance. </a:t>
            </a:r>
          </a:p>
          <a:p>
            <a:pPr marL="282115">
              <a:defRPr lang="en-US"/>
            </a:pPr>
            <a:r>
              <a:rPr lang="en-US" sz="1400"/>
              <a:t>The knowledge-driven RBO characterize by:</a:t>
            </a:r>
          </a:p>
          <a:p>
            <a:pPr marL="556030" indent="-195185">
              <a:spcBef>
                <a:spcPts val="0"/>
              </a:spcBef>
              <a:buFont typeface="Arial"/>
              <a:buChar char="•"/>
              <a:defRPr lang="en-US"/>
            </a:pPr>
            <a:r>
              <a:rPr lang="en-US" sz="1400"/>
              <a:t>has a knowledge-based corporate culture;</a:t>
            </a:r>
          </a:p>
          <a:p>
            <a:pPr marL="556030" indent="-195185">
              <a:spcBef>
                <a:spcPts val="0"/>
              </a:spcBef>
              <a:buFont typeface="Arial"/>
              <a:buChar char="•"/>
              <a:defRPr lang="en-US"/>
            </a:pPr>
            <a:r>
              <a:rPr lang="en-US" sz="1400"/>
              <a:t>produces knowledge based products and services;</a:t>
            </a:r>
          </a:p>
          <a:p>
            <a:pPr marL="556030" indent="-195185">
              <a:spcBef>
                <a:spcPts val="0"/>
              </a:spcBef>
              <a:buFont typeface="Arial"/>
              <a:buChar char="•"/>
              <a:defRPr lang="en-US"/>
            </a:pPr>
            <a:r>
              <a:rPr lang="en-US" sz="1400"/>
              <a:t>optimizes the intellectual modalities of the organization; </a:t>
            </a:r>
          </a:p>
          <a:p>
            <a:pPr marL="556030" indent="-195185">
              <a:spcBef>
                <a:spcPts val="0"/>
              </a:spcBef>
              <a:buFont typeface="Arial"/>
              <a:buChar char="•"/>
              <a:defRPr lang="en-US"/>
            </a:pPr>
            <a:r>
              <a:rPr lang="en-US" sz="1400"/>
              <a:t>is a learning organization; and</a:t>
            </a:r>
          </a:p>
          <a:p>
            <a:pPr marL="556030" indent="-195185">
              <a:spcBef>
                <a:spcPts val="0"/>
              </a:spcBef>
              <a:spcAft>
                <a:spcPts val="620"/>
              </a:spcAft>
              <a:buFont typeface="Arial"/>
              <a:buChar char="•"/>
              <a:defRPr lang="en-US"/>
            </a:pPr>
            <a:r>
              <a:rPr lang="en-US" sz="1400"/>
              <a:t>adopts knowledge developed in its business processes and service delivery.</a:t>
            </a:r>
          </a:p>
          <a:p>
            <a:pPr marL="282115">
              <a:spcBef>
                <a:spcPts val="0"/>
              </a:spcBef>
              <a:spcAft>
                <a:spcPts val="620"/>
              </a:spcAft>
              <a:defRPr lang="en-US"/>
            </a:pPr>
            <a:r>
              <a:rPr lang="en-US" sz="1400"/>
              <a:t>PJT I's has a motto in this key success area</a:t>
            </a:r>
            <a:r>
              <a:rPr lang="en-US" sz="1400" b="1"/>
              <a:t>: </a:t>
            </a:r>
            <a:r>
              <a:rPr lang="en-US" sz="1400" i="1"/>
              <a:t>“Growing to lead"</a:t>
            </a:r>
            <a:r>
              <a:rPr lang="en-US" sz="1400" b="1"/>
              <a:t> </a:t>
            </a:r>
            <a:r>
              <a:rPr lang="en-US" sz="1400"/>
              <a:t>(try to be always one step ahead from the others).</a:t>
            </a:r>
          </a:p>
          <a:p>
            <a:pPr marL="642960">
              <a:spcBef>
                <a:spcPts val="0"/>
              </a:spcBef>
              <a:spcAft>
                <a:spcPts val="620"/>
              </a:spcAf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a:spcBef>
                <a:spcPts val="0"/>
              </a:spcBef>
              <a:spcAft>
                <a:spcPts val="620"/>
              </a:spcAft>
              <a:tabLst>
                <a:tab pos="328614" algn="l"/>
              </a:tabLst>
              <a:defRPr lang="en-US"/>
            </a:pPr>
            <a:r>
              <a:rPr lang="en-US" sz="1400" b="1"/>
              <a:t>(2). The Winning Team</a:t>
            </a:r>
          </a:p>
          <a:p>
            <a:pPr>
              <a:spcBef>
                <a:spcPts val="0"/>
              </a:spcBef>
              <a:spcAft>
                <a:spcPts val="620"/>
              </a:spcAft>
              <a:defRPr lang="en-US"/>
            </a:pPr>
            <a:r>
              <a:rPr lang="en-US" sz="1400"/>
              <a:t>The leader and the team should be mobilized and synergized to contribute positively their thinking, feelings and eagerness to move forward together as an assembly of symphony from planning, implementation, monitoring &amp; corrective actions. </a:t>
            </a:r>
          </a:p>
          <a:p>
            <a:pPr>
              <a:spcBef>
                <a:spcPts val="0"/>
              </a:spcBef>
              <a:spcAft>
                <a:spcPts val="620"/>
              </a:spcAft>
              <a:defRPr lang="en-US"/>
            </a:pPr>
            <a:r>
              <a:rPr lang="en-US" sz="1400"/>
              <a:t>Solid and dynamic team is the main heart and prerequisite to achieve the organization’s goals. It is requires:</a:t>
            </a:r>
          </a:p>
          <a:p>
            <a:pPr marL="295237" indent="-295237">
              <a:spcBef>
                <a:spcPts val="0"/>
              </a:spcBef>
              <a:spcAft>
                <a:spcPts val="0"/>
              </a:spcAft>
              <a:buFont typeface="Arial"/>
              <a:buChar char="•"/>
              <a:defRPr lang="en-US"/>
            </a:pPr>
            <a:r>
              <a:rPr lang="en-US"/>
              <a:t>loyalties, ownership, and pride to be part of the organization; </a:t>
            </a:r>
          </a:p>
          <a:p>
            <a:pPr marL="295237" indent="-295237">
              <a:spcBef>
                <a:spcPts val="0"/>
              </a:spcBef>
              <a:spcAft>
                <a:spcPts val="0"/>
              </a:spcAft>
              <a:buFont typeface="Arial"/>
              <a:buChar char="•"/>
              <a:defRPr lang="en-US"/>
            </a:pPr>
            <a:r>
              <a:rPr lang="en-US"/>
              <a:t>positive attitudes of each individual team member; and</a:t>
            </a:r>
          </a:p>
          <a:p>
            <a:pPr marL="295237" indent="-295237">
              <a:spcBef>
                <a:spcPts val="0"/>
              </a:spcBef>
              <a:spcAft>
                <a:spcPts val="620"/>
              </a:spcAft>
              <a:buFont typeface="Arial"/>
              <a:buChar char="•"/>
              <a:defRPr lang="en-US"/>
            </a:pPr>
            <a:r>
              <a:rPr lang="en-US"/>
              <a:t>spirit of openness, willingness to learn, share the experiences and spirit of solid team work. </a:t>
            </a:r>
          </a:p>
          <a:p>
            <a:pPr>
              <a:spcBef>
                <a:spcPts val="0"/>
              </a:spcBef>
              <a:spcAft>
                <a:spcPts val="620"/>
              </a:spcAft>
              <a:defRPr lang="en-US"/>
            </a:pPr>
            <a:r>
              <a:rPr lang="en-US" sz="1400"/>
              <a:t>PJT I's motto</a:t>
            </a:r>
            <a:r>
              <a:rPr lang="en-US" sz="1400" b="1"/>
              <a:t>:</a:t>
            </a:r>
            <a:r>
              <a:rPr lang="en-US" sz="1400" i="1"/>
              <a:t>“Berpadu Daya, Bersatu Karsa, Gapai Cita Bersama”</a:t>
            </a:r>
            <a:r>
              <a:rPr lang="en-US" sz="1400" b="1"/>
              <a:t> </a:t>
            </a:r>
            <a:r>
              <a:rPr lang="en-US" sz="1400"/>
              <a:t>(Unity of our forces and strong eagerness to achieve our goals).</a:t>
            </a:r>
          </a:p>
          <a:p>
            <a:pPr>
              <a:spcBef>
                <a:spcPts val="0"/>
              </a:spcBef>
              <a:spcAft>
                <a:spcPts val="620"/>
              </a:spcAft>
              <a:tabLst>
                <a:tab pos="328614" algn="l"/>
              </a:tabLst>
              <a:defRPr lang="en-US"/>
            </a:pPr>
            <a:r>
              <a:rPr lang="en-US" sz="1400" b="1"/>
              <a:t>(3). Conducive Working Conditions</a:t>
            </a:r>
          </a:p>
          <a:p>
            <a:pPr>
              <a:spcBef>
                <a:spcPts val="0"/>
              </a:spcBef>
              <a:spcAft>
                <a:spcPts val="620"/>
              </a:spcAft>
              <a:defRPr lang="en-US"/>
            </a:pPr>
            <a:r>
              <a:rPr lang="en-US" sz="1400"/>
              <a:t>A supportive corporate working condition is needed for continuous improvement and to guarantee the quality of products and services. </a:t>
            </a:r>
          </a:p>
          <a:p>
            <a:pPr>
              <a:spcBef>
                <a:spcPts val="0"/>
              </a:spcBef>
              <a:spcAft>
                <a:spcPts val="620"/>
              </a:spcAft>
              <a:defRPr lang="en-US"/>
            </a:pPr>
            <a:r>
              <a:rPr lang="en-US" sz="1400"/>
              <a:t>It is the enabling factors to promote better performances. This involve, among others:</a:t>
            </a:r>
          </a:p>
          <a:p>
            <a:pPr marL="295237" lvl="1" indent="-295237">
              <a:spcBef>
                <a:spcPts val="0"/>
              </a:spcBef>
              <a:buFont typeface="Arial"/>
              <a:buChar char="•"/>
              <a:defRPr lang="en-US"/>
            </a:pPr>
            <a:r>
              <a:rPr lang="en-US"/>
              <a:t>clear and documented policies and minimizing the occurrence of decisions that are inconsistent with corporate written rules and policies;</a:t>
            </a:r>
          </a:p>
          <a:p>
            <a:pPr marL="295237" lvl="1" indent="-295237">
              <a:spcBef>
                <a:spcPts val="0"/>
              </a:spcBef>
              <a:buFont typeface="Arial"/>
              <a:buChar char="•"/>
              <a:defRPr lang="en-US"/>
            </a:pPr>
            <a:r>
              <a:rPr lang="en-US"/>
              <a:t>open management, providing anyone with opportunities to share their views and ideas;</a:t>
            </a:r>
          </a:p>
          <a:p>
            <a:pPr marL="295237" lvl="1" indent="-295237">
              <a:spcBef>
                <a:spcPts val="0"/>
              </a:spcBef>
              <a:buFont typeface="Arial"/>
              <a:buChar char="•"/>
              <a:defRPr lang="en-US"/>
            </a:pPr>
            <a:r>
              <a:rPr lang="en-US"/>
              <a:t>incentives for innovation, revenue and profit achievement;</a:t>
            </a:r>
            <a:r>
              <a:rPr lang="en-SG"/>
              <a:t> </a:t>
            </a:r>
          </a:p>
          <a:p>
            <a:pPr marL="295237" lvl="1" indent="-295237">
              <a:spcBef>
                <a:spcPts val="0"/>
              </a:spcBef>
              <a:spcAft>
                <a:spcPts val="620"/>
              </a:spcAft>
              <a:buFont typeface="Arial"/>
              <a:buChar char="•"/>
              <a:defRPr lang="en-US"/>
            </a:pPr>
            <a:r>
              <a:rPr lang="en-US"/>
              <a:t>performance-based salaries system (merit system)</a:t>
            </a:r>
          </a:p>
          <a:p>
            <a:pPr>
              <a:spcBef>
                <a:spcPts val="0"/>
              </a:spcBef>
              <a:spcAft>
                <a:spcPts val="620"/>
              </a:spcAf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418580" cy="4828382"/>
          </a:xfrm>
        </p:spPr>
        <p:txBody>
          <a:bodyPr>
            <a:noAutofit/>
          </a:bodyPr>
          <a:lstStyle/>
          <a:p>
            <a:pPr>
              <a:spcBef>
                <a:spcPts val="0"/>
              </a:spcBef>
              <a:spcAft>
                <a:spcPts val="620"/>
              </a:spcAft>
              <a:tabLst>
                <a:tab pos="328614" algn="l"/>
              </a:tabLst>
              <a:defRPr lang="en-US"/>
            </a:pPr>
            <a:r>
              <a:rPr lang="en-US" sz="1400" b="1"/>
              <a:t>(c). Quality Management System</a:t>
            </a:r>
          </a:p>
          <a:p>
            <a:pPr>
              <a:spcBef>
                <a:spcPts val="0"/>
              </a:spcBef>
              <a:spcAft>
                <a:spcPts val="620"/>
              </a:spcAft>
              <a:defRPr lang="en-US"/>
            </a:pPr>
            <a:r>
              <a:rPr lang="en-US" sz="1400"/>
              <a:t>PJT I adopt ISO-9000 based QMS to help in </a:t>
            </a:r>
            <a:r>
              <a:rPr lang="en-SG" sz="1400"/>
              <a:t>build</a:t>
            </a:r>
            <a:r>
              <a:rPr lang="en-US" sz="1400"/>
              <a:t>ing</a:t>
            </a:r>
            <a:r>
              <a:rPr lang="en-SG" sz="1400"/>
              <a:t> the organization and individual culture of continues performance improvement </a:t>
            </a:r>
            <a:r>
              <a:rPr lang="en-US" sz="1400"/>
              <a:t>and responsive actions on stakeholder’s complaints</a:t>
            </a:r>
            <a:r>
              <a:rPr lang="en-SG" sz="1400"/>
              <a:t> to gain government trust and</a:t>
            </a:r>
            <a:r>
              <a:rPr lang="en-US" sz="1400"/>
              <a:t> stakeholder’s satisfaction. </a:t>
            </a:r>
          </a:p>
          <a:p>
            <a:pPr>
              <a:spcBef>
                <a:spcPts val="0"/>
              </a:spcBef>
              <a:spcAft>
                <a:spcPts val="620"/>
              </a:spcAft>
              <a:defRPr lang="en-US"/>
            </a:pPr>
            <a:r>
              <a:rPr lang="en-US" sz="1400"/>
              <a:t>In 1997, PJT I received international certification of ISO 9001 in Design, Operation and Maintenance  of WR and Infrastructures issued by The SGS ICS.</a:t>
            </a:r>
          </a:p>
          <a:p>
            <a:pPr>
              <a:spcBef>
                <a:spcPts val="0"/>
              </a:spcBef>
              <a:spcAft>
                <a:spcPts val="620"/>
              </a:spcAft>
              <a:defRPr lang="en-US"/>
            </a:pPr>
            <a:r>
              <a:rPr lang="en-US" sz="1400"/>
              <a:t>PJT I motto on QMS is: Identity by Quality  </a:t>
            </a:r>
          </a:p>
          <a:p>
            <a:pPr>
              <a:spcBef>
                <a:spcPts val="0"/>
              </a:spcBef>
              <a:spcAft>
                <a:spcPts val="620"/>
              </a:spcAft>
              <a:defRPr lang="en-US"/>
            </a:pPr>
            <a:r>
              <a:rPr lang="en-US" sz="1400"/>
              <a:t>The experience is clearly positive. A well-documented, transparent and predictable operation has generated improved performance and higher stakeholder satisfaction. </a:t>
            </a:r>
          </a:p>
          <a:p>
            <a:pPr>
              <a:spcBef>
                <a:spcPts val="0"/>
              </a:spcBef>
              <a:spcAft>
                <a:spcPts val="620"/>
              </a:spcAft>
              <a:defRPr lang="en-US"/>
            </a:pPr>
            <a:r>
              <a:rPr lang="en-US" sz="1400"/>
              <a:t>Benefits of quality management are as follows: </a:t>
            </a:r>
          </a:p>
          <a:p>
            <a:pPr marL="295237" indent="-295237">
              <a:spcBef>
                <a:spcPts val="0"/>
              </a:spcBef>
              <a:spcAft>
                <a:spcPts val="0"/>
              </a:spcAft>
              <a:buFont typeface="Arial"/>
              <a:buChar char="•"/>
              <a:defRPr lang="en-US"/>
            </a:pPr>
            <a:r>
              <a:rPr lang="en-US" sz="1400"/>
              <a:t>operational aspect is not affected by change of the employed workforce; </a:t>
            </a:r>
          </a:p>
          <a:p>
            <a:pPr marL="295237" indent="-295237">
              <a:spcBef>
                <a:spcPts val="0"/>
              </a:spcBef>
              <a:spcAft>
                <a:spcPts val="0"/>
              </a:spcAft>
              <a:buFont typeface="Arial"/>
              <a:buChar char="•"/>
              <a:defRPr lang="en-US"/>
            </a:pPr>
            <a:r>
              <a:rPr lang="en-US" sz="1400"/>
              <a:t>main tasks are undertaken more efficient and effectively; </a:t>
            </a:r>
          </a:p>
          <a:p>
            <a:pPr marL="295237" indent="-295237">
              <a:spcBef>
                <a:spcPts val="0"/>
              </a:spcBef>
              <a:spcAft>
                <a:spcPts val="0"/>
              </a:spcAft>
              <a:buFont typeface="Arial"/>
              <a:buChar char="•"/>
              <a:defRPr lang="en-US"/>
            </a:pPr>
            <a:r>
              <a:rPr lang="en-US" sz="1400"/>
              <a:t>stakeholders’ complaints are better handled and anticipated; </a:t>
            </a:r>
          </a:p>
          <a:p>
            <a:pPr marL="295237" indent="-295237">
              <a:spcBef>
                <a:spcPts val="0"/>
              </a:spcBef>
              <a:spcAft>
                <a:spcPts val="0"/>
              </a:spcAft>
              <a:buFont typeface="Arial"/>
              <a:buChar char="•"/>
              <a:defRPr lang="en-US"/>
            </a:pPr>
            <a:r>
              <a:rPr lang="en-US" sz="1400"/>
              <a:t>better relationship between stakeholders and beneficiaries; </a:t>
            </a:r>
          </a:p>
          <a:p>
            <a:pPr marL="295237" indent="-295237">
              <a:spcBef>
                <a:spcPts val="0"/>
              </a:spcBef>
              <a:spcAft>
                <a:spcPts val="0"/>
              </a:spcAft>
              <a:buFont typeface="Arial"/>
              <a:buChar char="•"/>
              <a:defRPr lang="en-US"/>
            </a:pPr>
            <a:r>
              <a:rPr lang="en-US" sz="1400"/>
              <a:t>improvement in the company’s performance; </a:t>
            </a:r>
          </a:p>
          <a:p>
            <a:pPr marL="295237" indent="-295237">
              <a:spcBef>
                <a:spcPts val="0"/>
              </a:spcBef>
              <a:spcAft>
                <a:spcPts val="0"/>
              </a:spcAft>
              <a:buFont typeface="Arial"/>
              <a:buChar char="•"/>
              <a:defRPr lang="en-US"/>
            </a:pPr>
            <a:r>
              <a:rPr lang="en-US" sz="1400"/>
              <a:t>achieve stakeholders satisfaction; and </a:t>
            </a:r>
          </a:p>
          <a:p>
            <a:pPr marL="295237" indent="-295237">
              <a:spcBef>
                <a:spcPts val="0"/>
              </a:spcBef>
              <a:spcAft>
                <a:spcPts val="0"/>
              </a:spcAft>
              <a:buFont typeface="Arial"/>
              <a:buChar char="•"/>
              <a:defRPr lang="en-US"/>
            </a:pPr>
            <a:r>
              <a:rPr lang="en-US" sz="1400"/>
              <a:t>gain Government trust to be National wide RBO.</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4"/>
            <a:ext cx="6494992" cy="4633905"/>
          </a:xfrm>
        </p:spPr>
        <p:txBody>
          <a:bodyPr>
            <a:noAutofit/>
          </a:bodyPr>
          <a:lstStyle/>
          <a:p>
            <a:pPr>
              <a:spcBef>
                <a:spcPts val="0"/>
              </a:spcBef>
              <a:spcAft>
                <a:spcPts val="620"/>
              </a:spcAft>
              <a:defRPr lang="en-US"/>
            </a:pPr>
            <a:r>
              <a:rPr lang="en-US" sz="1400" b="1" i="1" dirty="0">
                <a:latin typeface="+mj-lt"/>
              </a:rPr>
              <a:t>(d). Technical and managerial competences</a:t>
            </a:r>
          </a:p>
          <a:p>
            <a:pPr>
              <a:spcBef>
                <a:spcPts val="0"/>
              </a:spcBef>
              <a:spcAft>
                <a:spcPts val="620"/>
              </a:spcAft>
              <a:defRPr lang="en-US"/>
            </a:pPr>
            <a:r>
              <a:rPr lang="en-US" sz="1400" dirty="0">
                <a:latin typeface="+mj-lt"/>
              </a:rPr>
              <a:t>HR is the most crucial asset of an organization. The successful performance of an organization large depend on the quality of its HR. To improve technical and management quality of the organization’s HR, PJT I implement 3 (three) strategies:</a:t>
            </a:r>
          </a:p>
          <a:p>
            <a:pPr>
              <a:spcBef>
                <a:spcPts val="0"/>
              </a:spcBef>
              <a:spcAft>
                <a:spcPts val="620"/>
              </a:spcAft>
              <a:defRPr lang="en-US"/>
            </a:pPr>
            <a:r>
              <a:rPr lang="en-US" sz="1400" b="1" dirty="0">
                <a:latin typeface="+mj-lt"/>
              </a:rPr>
              <a:t>(1). Education and Training </a:t>
            </a:r>
          </a:p>
          <a:p>
            <a:pPr>
              <a:spcBef>
                <a:spcPts val="0"/>
              </a:spcBef>
              <a:spcAft>
                <a:spcPts val="620"/>
              </a:spcAft>
              <a:defRPr lang="en-US"/>
            </a:pPr>
            <a:r>
              <a:rPr lang="en-US" sz="1400" dirty="0">
                <a:latin typeface="+mj-lt"/>
              </a:rPr>
              <a:t>Formal education at university in abroad and in the country. Training in national and international education centers as well as in-house training. </a:t>
            </a:r>
          </a:p>
          <a:p>
            <a:pPr>
              <a:spcBef>
                <a:spcPts val="0"/>
              </a:spcBef>
              <a:spcAft>
                <a:spcPts val="620"/>
              </a:spcAft>
              <a:defRPr lang="en-US"/>
            </a:pPr>
            <a:r>
              <a:rPr lang="en-US" sz="1400" b="1" dirty="0">
                <a:latin typeface="+mj-lt"/>
              </a:rPr>
              <a:t>(2). Networking and knowledge sharing</a:t>
            </a:r>
          </a:p>
          <a:p>
            <a:pPr>
              <a:spcBef>
                <a:spcPts val="0"/>
              </a:spcBef>
              <a:spcAft>
                <a:spcPts val="620"/>
              </a:spcAft>
              <a:defRPr lang="en-US"/>
            </a:pPr>
            <a:r>
              <a:rPr lang="en-US" sz="1400" dirty="0">
                <a:latin typeface="+mj-lt"/>
              </a:rPr>
              <a:t>Networks, professional associations and information technologies are now becoming powerful tools of CD. </a:t>
            </a:r>
          </a:p>
          <a:p>
            <a:pPr marL="295237" indent="-295237">
              <a:spcBef>
                <a:spcPts val="0"/>
              </a:spcBef>
              <a:spcAft>
                <a:spcPts val="0"/>
              </a:spcAft>
              <a:buFont typeface="Arial"/>
              <a:buChar char="•"/>
              <a:defRPr lang="en-US"/>
            </a:pPr>
            <a:r>
              <a:rPr lang="en-US" sz="1400" dirty="0">
                <a:latin typeface="+mj-lt"/>
              </a:rPr>
              <a:t>active participation in the networking and in the professional association.. Nowadays, PJT I is member of NARBO, INBO, ICID, INACOLD, HATHI, MHI etc. </a:t>
            </a:r>
          </a:p>
          <a:p>
            <a:pPr marL="295237" indent="-295237">
              <a:spcBef>
                <a:spcPts val="0"/>
              </a:spcBef>
              <a:spcAft>
                <a:spcPts val="0"/>
              </a:spcAft>
              <a:buFont typeface="Arial"/>
              <a:buChar char="•"/>
              <a:defRPr lang="en-US"/>
            </a:pPr>
            <a:r>
              <a:rPr lang="en-US" sz="1400" dirty="0"/>
              <a:t>active participation in many seminar-workshop at national and international level</a:t>
            </a:r>
          </a:p>
          <a:p>
            <a:pPr marL="295237" indent="-295237">
              <a:spcBef>
                <a:spcPts val="0"/>
              </a:spcBef>
              <a:spcAft>
                <a:spcPts val="0"/>
              </a:spcAft>
              <a:buFont typeface="Arial"/>
              <a:buChar char="•"/>
              <a:defRPr lang="en-US"/>
            </a:pPr>
            <a:r>
              <a:rPr lang="en-SG" sz="1400" dirty="0" err="1">
                <a:latin typeface="+mj-lt"/>
              </a:rPr>
              <a:t>tw</a:t>
            </a:r>
            <a:r>
              <a:rPr lang="en-US" sz="1400" dirty="0">
                <a:latin typeface="+mj-lt"/>
              </a:rPr>
              <a:t>inning programs with other RBO to exchange staffs</a:t>
            </a:r>
            <a:r>
              <a:rPr lang="en-US" sz="1400" dirty="0" smtClean="0">
                <a:latin typeface="+mj-lt"/>
              </a:rPr>
              <a:t>,</a:t>
            </a:r>
            <a:endParaRPr lang="en-US" sz="1400" dirty="0">
              <a:latin typeface="+mj-lt"/>
            </a:endParaRPr>
          </a:p>
          <a:p>
            <a:pPr marL="295237" indent="-295237">
              <a:spcBef>
                <a:spcPts val="0"/>
              </a:spcBef>
              <a:spcAft>
                <a:spcPts val="620"/>
              </a:spcAft>
              <a:buFont typeface="Arial"/>
              <a:buChar char="•"/>
              <a:defRPr lang="en-US"/>
            </a:pPr>
            <a:r>
              <a:rPr lang="en-US" sz="1400" dirty="0"/>
              <a:t>periodical knowledge sharing to discuss and share opinions in a specific issues</a:t>
            </a:r>
          </a:p>
          <a:p>
            <a:pPr>
              <a:spcBef>
                <a:spcPts val="0"/>
              </a:spcBef>
              <a:spcAft>
                <a:spcPts val="620"/>
              </a:spcAft>
              <a:defRPr lang="en-US"/>
            </a:pPr>
            <a:r>
              <a:rPr lang="en-US" sz="1400" b="1" dirty="0">
                <a:latin typeface="+mj-lt"/>
              </a:rPr>
              <a:t>(3). Focus Group Discussions</a:t>
            </a:r>
          </a:p>
          <a:p>
            <a:pPr>
              <a:spcBef>
                <a:spcPts val="0"/>
              </a:spcBef>
              <a:spcAft>
                <a:spcPts val="620"/>
              </a:spcAft>
              <a:defRPr lang="en-US"/>
            </a:pPr>
            <a:r>
              <a:rPr lang="en-US" sz="1400" dirty="0">
                <a:latin typeface="Calibri"/>
              </a:rPr>
              <a:t>PJT I establish FGD to discuss in detail </a:t>
            </a:r>
            <a:r>
              <a:rPr lang="en-US" sz="1400" dirty="0" smtClean="0">
                <a:latin typeface="Calibri"/>
              </a:rPr>
              <a:t>some </a:t>
            </a:r>
            <a:r>
              <a:rPr lang="en-US" sz="1400" dirty="0">
                <a:latin typeface="Calibri"/>
              </a:rPr>
              <a:t>specifics issues</a:t>
            </a:r>
            <a:r>
              <a:rPr lang="en-US" sz="1400" dirty="0">
                <a:latin typeface="+mj-lt"/>
              </a:rPr>
              <a:t> (manuals, SOPs, applied technologies etc.)</a:t>
            </a:r>
            <a:endParaRPr lang="en-SG" sz="1400" dirty="0">
              <a:latin typeface="+mj-lt"/>
            </a:endParaRP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5"/>
            <a:ext cx="6265757" cy="4667435"/>
          </a:xfrm>
        </p:spPr>
        <p:txBody>
          <a:bodyPr>
            <a:normAutofit/>
          </a:bodyPr>
          <a:lstStyle/>
          <a:p>
            <a:pPr marL="180423" indent="-180423">
              <a:spcBef>
                <a:spcPts val="0"/>
              </a:spcBef>
              <a:spcAft>
                <a:spcPts val="620"/>
              </a:spcAft>
              <a:buFont typeface="Arial"/>
              <a:buChar char="•"/>
              <a:tabLst>
                <a:tab pos="226922" algn="l"/>
              </a:tabLst>
              <a:defRPr lang="en-US"/>
            </a:pPr>
            <a:r>
              <a:rPr lang="en-US" sz="1400"/>
              <a:t>To implement WRM on the river basin scale effectively, we should focus on a set of basic WRM functions. The suggested basic functions for WRM in a river basin includes: flood and drought management, water allocation, polluter control etc. supported by cross cutting functions: planning, monitoring &amp; evaluation, information management, financial management and stakeholders participation. </a:t>
            </a:r>
          </a:p>
          <a:p>
            <a:pPr marL="180423" indent="-180423">
              <a:spcBef>
                <a:spcPts val="0"/>
              </a:spcBef>
              <a:spcAft>
                <a:spcPts val="620"/>
              </a:spcAft>
              <a:buFont typeface="Arial"/>
              <a:buChar char="•"/>
              <a:tabLst>
                <a:tab pos="226922" algn="l"/>
              </a:tabLst>
              <a:defRPr lang="en-US"/>
            </a:pPr>
            <a:r>
              <a:rPr lang="en-US" sz="1400"/>
              <a:t>Functions of WRM are very complex tasks and involve many different activities conducted by many different players in a different level. No single organization can implement effectively all WRM functions. The organizational framework is dependent on the national policies.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4"/>
            <a:ext cx="6418580" cy="4345543"/>
          </a:xfrm>
        </p:spPr>
        <p:txBody>
          <a:bodyPr>
            <a:noAutofit/>
          </a:bodyPr>
          <a:lstStyle/>
          <a:p>
            <a:pPr marL="295237" indent="-295237">
              <a:spcBef>
                <a:spcPts val="0"/>
              </a:spcBef>
              <a:spcAft>
                <a:spcPts val="620"/>
              </a:spcAft>
              <a:buFont typeface="Arial"/>
              <a:buChar char="•"/>
              <a:defRPr lang="en-US"/>
            </a:pPr>
            <a:r>
              <a:rPr lang="en-GB" sz="1400"/>
              <a:t>The Law No 7 of 2004 on WR and the GR No 42 of 2008 on WRM provide policy framework for financing of WRM in Indonesia. </a:t>
            </a:r>
          </a:p>
          <a:p>
            <a:pPr marL="295237" indent="-295237">
              <a:spcBef>
                <a:spcPts val="0"/>
              </a:spcBef>
              <a:spcAft>
                <a:spcPts val="620"/>
              </a:spcAft>
              <a:buFont typeface="Arial"/>
              <a:buChar char="•"/>
              <a:defRPr lang="en-US"/>
            </a:pPr>
            <a:r>
              <a:rPr lang="en-GB" sz="1400"/>
              <a:t>To ensure the sustainable benefits of water resources and its infrastructure, the funds for WRM need to be adequately provided based on the principle of cost recovery, which includes costs for O&amp;M and investment CR.</a:t>
            </a:r>
          </a:p>
          <a:p>
            <a:pPr marL="295237" indent="-295237">
              <a:spcBef>
                <a:spcPts val="0"/>
              </a:spcBef>
              <a:spcAft>
                <a:spcPts val="620"/>
              </a:spcAft>
              <a:buFont typeface="Arial"/>
              <a:buChar char="•"/>
              <a:defRPr lang="en-US"/>
            </a:pPr>
            <a:r>
              <a:rPr lang="en-GB" sz="1400"/>
              <a:t>The funds for WRM can be from the Government budget (based on Government Obligation Principle); private budget (Public Private Partnership Principle) and revenue from WRM service fee or simple Water Service Fee (WSF)(based on Beneficiaries Pay Principle). </a:t>
            </a:r>
          </a:p>
          <a:p>
            <a:pPr marL="295237" indent="-295237">
              <a:spcBef>
                <a:spcPts val="0"/>
              </a:spcBef>
              <a:spcAft>
                <a:spcPts val="620"/>
              </a:spcAft>
              <a:buFont typeface="Arial"/>
              <a:buChar char="•"/>
              <a:defRPr lang="en-US"/>
            </a:pPr>
            <a:r>
              <a:rPr lang="en-GB" sz="1400"/>
              <a:t>For those who receive benefits from WRM except users of water resources to meet their daily basic needs and irrigation, must bear the WSF. The revenue from WSF shall be used to support financing for WRM (ear marked fund principle).</a:t>
            </a:r>
          </a:p>
          <a:p>
            <a:pPr marL="295237" indent="-295237">
              <a:spcBef>
                <a:spcPts val="0"/>
              </a:spcBef>
              <a:spcAft>
                <a:spcPts val="620"/>
              </a:spcAft>
              <a:buFont typeface="Arial"/>
              <a:buChar char="•"/>
              <a:defRPr lang="en-US"/>
            </a:pPr>
            <a:r>
              <a:rPr lang="en-GB" sz="1400"/>
              <a:t>Basic policies for WSF implementation consist of gradual steps of the implementation, flexibility of fund uses, earmarked fund, cross subsidy, incentive and disincentive, tariff uniformity and water conservation. </a:t>
            </a:r>
          </a:p>
          <a:p>
            <a:pPr marL="295237" indent="-295237">
              <a:spcBef>
                <a:spcPts val="0"/>
              </a:spcBef>
              <a:spcAft>
                <a:spcPts val="620"/>
              </a:spcAft>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4"/>
            <a:ext cx="6418580" cy="4345543"/>
          </a:xfrm>
        </p:spPr>
        <p:txBody>
          <a:bodyPr>
            <a:noAutofit/>
          </a:bodyPr>
          <a:lstStyle/>
          <a:p>
            <a:pPr>
              <a:spcBef>
                <a:spcPts val="0"/>
              </a:spcBef>
              <a:spcAft>
                <a:spcPts val="600"/>
              </a:spcAft>
              <a:defRPr lang="en-US"/>
            </a:pPr>
            <a:r>
              <a:rPr lang="en-GB" sz="1400" dirty="0" smtClean="0">
                <a:latin typeface="+mj-lt"/>
              </a:rPr>
              <a:t>Revenue of PJT I comes from:</a:t>
            </a:r>
          </a:p>
          <a:p>
            <a:pPr marL="285750" indent="-285750">
              <a:spcBef>
                <a:spcPts val="0"/>
              </a:spcBef>
              <a:spcAft>
                <a:spcPts val="600"/>
              </a:spcAft>
              <a:buFont typeface="Arial" panose="020B0604020202020204" pitchFamily="34" charset="0"/>
              <a:buChar char="•"/>
            </a:pPr>
            <a:r>
              <a:rPr lang="en-GB" altLang="en-US" sz="1400" dirty="0">
                <a:latin typeface="+mj-lt"/>
                <a:cs typeface="Arial" charset="0"/>
              </a:rPr>
              <a:t>Water Resources Business: </a:t>
            </a:r>
            <a:r>
              <a:rPr lang="en-GB" altLang="en-US" sz="1400" dirty="0" smtClean="0">
                <a:latin typeface="+mj-lt"/>
                <a:cs typeface="Arial" charset="0"/>
              </a:rPr>
              <a:t>main source of budget to implement the tasks and responsibilities are from the payment of WSF </a:t>
            </a:r>
            <a:r>
              <a:rPr lang="en-GB" altLang="en-US" sz="1400" dirty="0">
                <a:latin typeface="+mj-lt"/>
                <a:cs typeface="Arial" charset="0"/>
              </a:rPr>
              <a:t>charged to commercial users </a:t>
            </a:r>
            <a:r>
              <a:rPr lang="en-GB" altLang="en-US" sz="1400" dirty="0" smtClean="0">
                <a:latin typeface="+mj-lt"/>
                <a:cs typeface="Arial" charset="0"/>
              </a:rPr>
              <a:t>such as: Domestic </a:t>
            </a:r>
            <a:r>
              <a:rPr lang="en-GB" altLang="en-US" sz="1400" dirty="0">
                <a:latin typeface="+mj-lt"/>
                <a:cs typeface="Arial" charset="0"/>
              </a:rPr>
              <a:t>Water Supply Companies, Industries and Electricity </a:t>
            </a:r>
            <a:r>
              <a:rPr lang="en-GB" altLang="en-US" sz="1400" dirty="0" smtClean="0">
                <a:latin typeface="+mj-lt"/>
                <a:cs typeface="Arial" charset="0"/>
              </a:rPr>
              <a:t>Company.</a:t>
            </a:r>
            <a:endParaRPr lang="en-GB" altLang="en-US" sz="1400" dirty="0">
              <a:latin typeface="+mj-lt"/>
              <a:cs typeface="Arial" charset="0"/>
            </a:endParaRPr>
          </a:p>
          <a:p>
            <a:pPr marL="285750" indent="-285750">
              <a:spcBef>
                <a:spcPts val="0"/>
              </a:spcBef>
              <a:spcAft>
                <a:spcPts val="600"/>
              </a:spcAft>
              <a:buFont typeface="Arial" panose="020B0604020202020204" pitchFamily="34" charset="0"/>
              <a:buChar char="•"/>
            </a:pPr>
            <a:r>
              <a:rPr lang="en-GB" altLang="en-US" sz="1400" dirty="0">
                <a:latin typeface="+mj-lt"/>
                <a:cs typeface="Arial" charset="0"/>
              </a:rPr>
              <a:t>Non Water Resources Business: covers all forms of services other than water service delivery </a:t>
            </a:r>
            <a:r>
              <a:rPr lang="en-GB" altLang="en-US" sz="1400" dirty="0" smtClean="0">
                <a:latin typeface="+mj-lt"/>
                <a:cs typeface="Arial" charset="0"/>
              </a:rPr>
              <a:t>obtained </a:t>
            </a:r>
            <a:r>
              <a:rPr lang="en-GB" altLang="en-US" sz="1400" dirty="0">
                <a:latin typeface="+mj-lt"/>
                <a:cs typeface="Arial" charset="0"/>
              </a:rPr>
              <a:t>from optimization of the utilization of assets owned or controlled by the company.</a:t>
            </a:r>
            <a:endParaRPr lang="en-US" altLang="en-US" sz="1400" dirty="0">
              <a:latin typeface="+mj-lt"/>
              <a:cs typeface="Arial" charset="0"/>
            </a:endParaRP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Water sports and tourism services</a:t>
            </a: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Construction and equipment rental services</a:t>
            </a:r>
            <a:endParaRPr lang="en-US" altLang="en-US" sz="1400" dirty="0">
              <a:latin typeface="+mj-lt"/>
              <a:cs typeface="Arial" charset="0"/>
            </a:endParaRP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Consulting services</a:t>
            </a: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Water quality laboratory services</a:t>
            </a:r>
            <a:endParaRPr lang="en-US" altLang="en-US" sz="1400" dirty="0">
              <a:latin typeface="+mj-lt"/>
              <a:cs typeface="Arial" charset="0"/>
            </a:endParaRP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Eco business/Agro forestry activities</a:t>
            </a: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Drinking water supply system</a:t>
            </a: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Hydro electric power plant</a:t>
            </a:r>
          </a:p>
          <a:p>
            <a:pPr marL="742950" lvl="1" indent="-285750">
              <a:spcBef>
                <a:spcPts val="0"/>
              </a:spcBef>
              <a:spcAft>
                <a:spcPts val="0"/>
              </a:spcAft>
              <a:buFont typeface="Courier New" panose="02070309020205020404" pitchFamily="49" charset="0"/>
              <a:buChar char="o"/>
            </a:pPr>
            <a:r>
              <a:rPr lang="en-GB" altLang="en-US" sz="1400" dirty="0">
                <a:latin typeface="+mj-lt"/>
                <a:cs typeface="Arial" charset="0"/>
              </a:rPr>
              <a:t>Education and training</a:t>
            </a:r>
          </a:p>
          <a:p>
            <a:pPr marL="742950" lvl="1" indent="-285750">
              <a:spcBef>
                <a:spcPts val="0"/>
              </a:spcBef>
              <a:spcAft>
                <a:spcPts val="600"/>
              </a:spcAft>
              <a:buFont typeface="Courier New" panose="02070309020205020404" pitchFamily="49" charset="0"/>
              <a:buChar char="o"/>
            </a:pPr>
            <a:r>
              <a:rPr lang="en-GB" altLang="en-US" sz="1400" dirty="0" err="1">
                <a:latin typeface="+mj-lt"/>
                <a:cs typeface="Arial" charset="0"/>
              </a:rPr>
              <a:t>etc</a:t>
            </a:r>
            <a:endParaRPr lang="en-GB" altLang="en-US" sz="1400" dirty="0">
              <a:latin typeface="+mj-lt"/>
              <a:cs typeface="Arial" charset="0"/>
            </a:endParaRPr>
          </a:p>
          <a:p>
            <a:pPr>
              <a:spcBef>
                <a:spcPts val="0"/>
              </a:spcBef>
              <a:spcAft>
                <a:spcPts val="600"/>
              </a:spcAft>
              <a:defRPr lang="en-US"/>
            </a:pPr>
            <a:endParaRPr lang="en-GB" sz="1400" dirty="0" smtClean="0">
              <a:latin typeface="+mj-lt"/>
            </a:endParaRP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tabLst>
                <a:tab pos="418826" algn="l"/>
              </a:tabLst>
              <a:defRPr lang="en-US"/>
            </a:pPr>
            <a:r>
              <a:rPr lang="en-US" sz="1400" b="1"/>
              <a:t>(1).	Strong Government Supports and wider Authority </a:t>
            </a:r>
          </a:p>
          <a:p>
            <a:pPr marL="295237" indent="-295237">
              <a:buFont typeface="Arial"/>
              <a:buChar char="•"/>
              <a:defRPr lang="en-US"/>
            </a:pPr>
            <a:r>
              <a:rPr lang="en-US" sz="1400"/>
              <a:t>As a pilot of corporatization in WRM, Government supports continuously the successful of PJT I. Issuing serial GRs on PJT I (GR No. 5/1990, GR No. 93/199 and GR No. 46/2010) to make favorable and strengthened PJT I. To guide technical operation of PJT I, the Government had also issued Ministerial Decrees, Provincial Regulations and Governor Decrees as legal basic on technical guidance and implementation of PJT I’s task and responsibilities. </a:t>
            </a:r>
          </a:p>
          <a:p>
            <a:pPr marL="295237" indent="-295237">
              <a:buFont typeface="Arial"/>
              <a:buChar char="•"/>
              <a:defRPr lang="en-US"/>
            </a:pPr>
            <a:r>
              <a:rPr lang="en-US" sz="1400"/>
              <a:t>MPW, Ministry of State Owned Company (SoC) and Provincial Governments have representative in the Supervisory Board of PJT I to facilitate speedy and consistency of required political support decisions.</a:t>
            </a:r>
          </a:p>
          <a:p>
            <a:pPr marL="295237" indent="-295237">
              <a:buFont typeface="Arial"/>
              <a:buChar char="•"/>
              <a:defRPr lang="en-US"/>
            </a:pPr>
            <a:r>
              <a:rPr lang="en-US" sz="1400"/>
              <a:t>After a long period of exercises, the Government got political decision to put corporatization on WRM as the end goals of WRM institutions in river basin level as stated by the Minister of Public Works in the 1</a:t>
            </a:r>
            <a:r>
              <a:rPr lang="en-US" sz="1400" baseline="30000"/>
              <a:t>st</a:t>
            </a:r>
            <a:r>
              <a:rPr lang="en-US" sz="1400"/>
              <a:t> NARBO IWRM Leadership Retreat held in Malang on June 2011 which is participated by more than 30 water leaders in Asia.</a:t>
            </a:r>
          </a:p>
          <a:p>
            <a:pPr marL="295237" indent="-295237">
              <a:buFont typeface="Arial"/>
              <a:buChar char="•"/>
              <a:defRPr lang="en-US"/>
            </a:pPr>
            <a:r>
              <a:rPr lang="en-US" sz="1400"/>
              <a:t>The Government has intention to scaling up PJT I as National Wide Corporate RBO to manage national strategic river basins. </a:t>
            </a:r>
          </a:p>
          <a:p>
            <a:pPr marL="295237" indent="-295237">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tabLst>
                <a:tab pos="418826" algn="l"/>
              </a:tabLst>
              <a:defRPr lang="en-US"/>
            </a:pPr>
            <a:r>
              <a:rPr lang="en-US" sz="1400" b="1"/>
              <a:t>(2).	Transformational Leadership</a:t>
            </a:r>
          </a:p>
          <a:p>
            <a:pPr marL="177142" indent="-177142">
              <a:buFont typeface="Arial"/>
              <a:buChar char="•"/>
              <a:defRPr lang="en-US"/>
            </a:pPr>
            <a:r>
              <a:rPr lang="en-US" sz="1400"/>
              <a:t>Strong RBO leadership is among the key requirements of responsive and efficient basin-level IWRM. </a:t>
            </a:r>
          </a:p>
          <a:p>
            <a:pPr marL="177142" indent="-177142">
              <a:buFont typeface="Arial"/>
              <a:buChar char="•"/>
              <a:defRPr lang="en-US"/>
            </a:pPr>
            <a:r>
              <a:rPr lang="en-US" sz="1400"/>
              <a:t>RBO leaders should have great vision, thoughtful direction, the best means as well as the foresight to employ managers and staffs to carry out the improvements and lead the change that have to be done.</a:t>
            </a:r>
          </a:p>
          <a:p>
            <a:pPr marL="177142" indent="-177142">
              <a:buFont typeface="Arial"/>
              <a:buChar char="•"/>
              <a:defRPr lang="en-US"/>
            </a:pPr>
            <a:r>
              <a:rPr lang="en-US" sz="1400"/>
              <a:t>Generating change requires transformational leaders who can help the RBO to:</a:t>
            </a:r>
          </a:p>
          <a:p>
            <a:pPr marL="459257" lvl="2" indent="-177142">
              <a:buFont typeface="Courier New"/>
              <a:buChar char="o"/>
              <a:defRPr lang="en-US"/>
            </a:pPr>
            <a:r>
              <a:rPr lang="en-US" sz="1400"/>
              <a:t>develop a new charismatic and great vision;</a:t>
            </a:r>
          </a:p>
          <a:p>
            <a:pPr marL="459257" lvl="2" indent="-177142">
              <a:buFont typeface="Courier New"/>
              <a:buChar char="o"/>
              <a:defRPr lang="en-US"/>
            </a:pPr>
            <a:r>
              <a:rPr lang="en-US" sz="1400"/>
              <a:t>describe the vision in specific terms and focus areas by goals and strategies;</a:t>
            </a:r>
          </a:p>
          <a:p>
            <a:pPr marL="459257" lvl="2" indent="-177142">
              <a:buFont typeface="Courier New"/>
              <a:buChar char="o"/>
              <a:defRPr lang="en-US"/>
            </a:pPr>
            <a:r>
              <a:rPr lang="en-US" sz="1400"/>
              <a:t>gather support from individuals and teams;</a:t>
            </a:r>
          </a:p>
          <a:p>
            <a:pPr marL="459257" lvl="2" indent="-177142">
              <a:buFont typeface="Courier New"/>
              <a:buChar char="o"/>
              <a:defRPr lang="en-US"/>
            </a:pPr>
            <a:r>
              <a:rPr lang="en-US" sz="1400"/>
              <a:t>inspire the staff by empathetic communication;</a:t>
            </a:r>
          </a:p>
          <a:p>
            <a:pPr marL="459257" lvl="2" indent="-177142">
              <a:buFont typeface="Courier New"/>
              <a:buChar char="o"/>
              <a:defRPr lang="en-US"/>
            </a:pPr>
            <a:r>
              <a:rPr lang="en-US" sz="1400"/>
              <a:t>guide the organization through a transformative phase; </a:t>
            </a:r>
          </a:p>
          <a:p>
            <a:pPr marL="459257" lvl="2" indent="-177142">
              <a:buFont typeface="Courier New"/>
              <a:buChar char="o"/>
              <a:defRPr lang="en-US"/>
            </a:pPr>
            <a:r>
              <a:rPr lang="en-US" sz="1400"/>
              <a:t>built staff and management proud in working for the company and doing a good job; </a:t>
            </a:r>
          </a:p>
          <a:p>
            <a:pPr marL="459257" lvl="2" indent="-177142">
              <a:buFont typeface="Courier New"/>
              <a:buChar char="o"/>
              <a:defRPr lang="en-US"/>
            </a:pPr>
            <a:r>
              <a:rPr lang="en-US" sz="1400"/>
              <a:t>improve relationships between the leader and the team, to create warmer and closer teams that feel the presence of the leader in all ways; and</a:t>
            </a:r>
          </a:p>
          <a:p>
            <a:pPr marL="459257" lvl="2" indent="-177142">
              <a:buFont typeface="Courier New"/>
              <a:buChar char="o"/>
              <a:defRPr lang="en-US"/>
            </a:pPr>
            <a:r>
              <a:rPr lang="en-US" sz="1400"/>
              <a:t>promote motivation &amp; confidence that </a:t>
            </a:r>
            <a:r>
              <a:rPr lang="en-US" sz="1400" i="1"/>
              <a:t>we can do it, we can solve it, we can achieve it.</a:t>
            </a:r>
          </a:p>
          <a:p>
            <a:pPr marL="177142" indent="-177142">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3"/>
            <a:ext cx="6342168" cy="4828382"/>
          </a:xfrm>
        </p:spPr>
        <p:txBody>
          <a:bodyPr>
            <a:noAutofit/>
          </a:bodyPr>
          <a:lstStyle/>
          <a:p>
            <a:pPr>
              <a:spcBef>
                <a:spcPts val="0"/>
              </a:spcBef>
              <a:spcAft>
                <a:spcPts val="620"/>
              </a:spcAft>
              <a:defRPr lang="en-US"/>
            </a:pPr>
            <a:r>
              <a:rPr lang="en-US" sz="1400" b="1"/>
              <a:t>(3) Spirit and Corporate Culture</a:t>
            </a:r>
          </a:p>
          <a:p>
            <a:pPr>
              <a:spcBef>
                <a:spcPts val="0"/>
              </a:spcBef>
              <a:spcAft>
                <a:spcPts val="620"/>
              </a:spcAft>
              <a:defRPr lang="en-US"/>
            </a:pPr>
            <a:r>
              <a:rPr lang="en-US" sz="1400" i="1"/>
              <a:t>Brantas Spirit, the spirit of </a:t>
            </a:r>
            <a:r>
              <a:rPr lang="en-US" sz="1400"/>
              <a:t>creativity, spirit of cooperative and spirit of confidence to achieve our common goal is maintain continuously in the corporation and individual people of PJT I. </a:t>
            </a:r>
          </a:p>
          <a:p>
            <a:pPr>
              <a:spcBef>
                <a:spcPts val="0"/>
              </a:spcBef>
              <a:spcAft>
                <a:spcPts val="620"/>
              </a:spcAft>
              <a:defRPr lang="en-US"/>
            </a:pPr>
            <a:r>
              <a:rPr lang="en-US" sz="1400"/>
              <a:t>PJT I has incorporated the Brantas Spirit in PJT I Corporate Cultures: “</a:t>
            </a:r>
            <a:r>
              <a:rPr lang="en-US" sz="1400" i="1"/>
              <a:t>PINTU AIR” </a:t>
            </a:r>
            <a:r>
              <a:rPr lang="en-US" sz="1400"/>
              <a:t>(the water gate): </a:t>
            </a:r>
          </a:p>
          <a:p>
            <a:pPr marL="295237" indent="-295237">
              <a:spcBef>
                <a:spcPts val="0"/>
              </a:spcBef>
              <a:spcAft>
                <a:spcPts val="0"/>
              </a:spcAft>
              <a:buFont typeface="Arial"/>
              <a:buChar char="•"/>
              <a:defRPr lang="en-US"/>
            </a:pPr>
            <a:r>
              <a:rPr lang="en-US" sz="1400"/>
              <a:t>P – professionalism;</a:t>
            </a:r>
          </a:p>
          <a:p>
            <a:pPr marL="295237" indent="-295237">
              <a:spcBef>
                <a:spcPts val="0"/>
              </a:spcBef>
              <a:spcAft>
                <a:spcPts val="0"/>
              </a:spcAft>
              <a:buFont typeface="Arial"/>
              <a:buChar char="•"/>
              <a:defRPr lang="en-US"/>
            </a:pPr>
            <a:r>
              <a:rPr lang="en-US" sz="1400"/>
              <a:t>I – innovation; </a:t>
            </a:r>
          </a:p>
          <a:p>
            <a:pPr marL="295237" indent="-295237">
              <a:spcBef>
                <a:spcPts val="0"/>
              </a:spcBef>
              <a:spcAft>
                <a:spcPts val="0"/>
              </a:spcAft>
              <a:buFont typeface="Arial"/>
              <a:buChar char="•"/>
              <a:defRPr lang="en-US"/>
            </a:pPr>
            <a:r>
              <a:rPr lang="en-US" sz="1400"/>
              <a:t>N – neutrality; </a:t>
            </a:r>
          </a:p>
          <a:p>
            <a:pPr marL="295237" indent="-295237">
              <a:spcBef>
                <a:spcPts val="0"/>
              </a:spcBef>
              <a:spcAft>
                <a:spcPts val="0"/>
              </a:spcAft>
              <a:buFont typeface="Arial"/>
              <a:buChar char="•"/>
              <a:defRPr lang="en-US"/>
            </a:pPr>
            <a:r>
              <a:rPr lang="en-US" sz="1400"/>
              <a:t>T – tanggap (responsive);</a:t>
            </a:r>
          </a:p>
          <a:p>
            <a:pPr marL="295237" indent="-295237">
              <a:spcBef>
                <a:spcPts val="0"/>
              </a:spcBef>
              <a:spcAft>
                <a:spcPts val="0"/>
              </a:spcAft>
              <a:buFont typeface="Arial"/>
              <a:buChar char="•"/>
              <a:defRPr lang="en-US"/>
            </a:pPr>
            <a:r>
              <a:rPr lang="en-US" sz="1400"/>
              <a:t>U – uswah (model to be referred to);</a:t>
            </a:r>
          </a:p>
          <a:p>
            <a:pPr marL="295237" indent="-295237">
              <a:spcBef>
                <a:spcPts val="0"/>
              </a:spcBef>
              <a:spcAft>
                <a:spcPts val="0"/>
              </a:spcAft>
              <a:buFont typeface="Arial"/>
              <a:buChar char="•"/>
              <a:defRPr lang="en-US"/>
            </a:pPr>
            <a:r>
              <a:rPr lang="en-US" sz="1400"/>
              <a:t>A – adil (fair and equitable services);</a:t>
            </a:r>
          </a:p>
          <a:p>
            <a:pPr marL="295237" indent="-295237">
              <a:spcBef>
                <a:spcPts val="0"/>
              </a:spcBef>
              <a:spcAft>
                <a:spcPts val="0"/>
              </a:spcAft>
              <a:buFont typeface="Arial"/>
              <a:buChar char="•"/>
              <a:defRPr lang="en-US"/>
            </a:pPr>
            <a:r>
              <a:rPr lang="en-US" sz="1400"/>
              <a:t>I – ikhlas (sincerity, honesty); and </a:t>
            </a:r>
          </a:p>
          <a:p>
            <a:pPr marL="295237" indent="-295237">
              <a:spcBef>
                <a:spcPts val="0"/>
              </a:spcBef>
              <a:spcAft>
                <a:spcPts val="620"/>
              </a:spcAft>
              <a:buFont typeface="Arial"/>
              <a:buChar char="•"/>
              <a:defRPr lang="en-US"/>
            </a:pPr>
            <a:r>
              <a:rPr lang="en-US" sz="1400"/>
              <a:t>R – rasa memiliki (ownership). </a:t>
            </a:r>
          </a:p>
          <a:p>
            <a:pPr>
              <a:spcBef>
                <a:spcPts val="0"/>
              </a:spcBef>
              <a:spcAft>
                <a:spcPts val="620"/>
              </a:spcAft>
              <a:defRPr lang="en-US"/>
            </a:pPr>
            <a:r>
              <a:rPr lang="en-US" sz="1400"/>
              <a:t>These are our collective behavior as a reflection of our beliefs, values, and norms that should be maintain in the organization. This collective behavior is the basic requirement in building continues performance improvement culture to implement the strategy and to achieve our common goals to sustain our beloved organization.</a:t>
            </a:r>
          </a:p>
          <a:p>
            <a:pPr marL="177142" indent="-177142">
              <a:spcBef>
                <a:spcPts val="0"/>
              </a:spcBef>
              <a:spcAft>
                <a:spcPts val="620"/>
              </a:spcAft>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06490"/>
            <a:ext cx="6418580" cy="4828382"/>
          </a:xfrm>
        </p:spPr>
        <p:txBody>
          <a:bodyPr>
            <a:noAutofit/>
          </a:bodyPr>
          <a:lstStyle/>
          <a:p>
            <a:pPr>
              <a:spcBef>
                <a:spcPts val="0"/>
              </a:spcBef>
              <a:spcAft>
                <a:spcPts val="620"/>
              </a:spcAft>
              <a:defRPr lang="en-US"/>
            </a:pPr>
            <a:r>
              <a:rPr lang="en-US" sz="1400" b="1"/>
              <a:t>(4) Incentives</a:t>
            </a:r>
          </a:p>
          <a:p>
            <a:pPr marL="295237" indent="-295237">
              <a:spcBef>
                <a:spcPts val="0"/>
              </a:spcBef>
              <a:spcAft>
                <a:spcPts val="620"/>
              </a:spcAft>
              <a:buFont typeface="Arial"/>
              <a:buChar char="•"/>
              <a:defRPr lang="en-US"/>
            </a:pPr>
            <a:r>
              <a:rPr lang="en-US" sz="1400"/>
              <a:t>PJT I’s incentives schemes promote innovations and spirit to get more revenue by developing new initiatives such as reservoir operation optimization, better water services to gain costumer’s acceptability for new tariffs etc. and increase cost efficiency by introducing new technologies and improving management control and workmanship etc. </a:t>
            </a:r>
          </a:p>
          <a:p>
            <a:pPr marL="556030" lvl="1" indent="-295237">
              <a:spcBef>
                <a:spcPts val="0"/>
              </a:spcBef>
              <a:spcAft>
                <a:spcPts val="0"/>
              </a:spcAft>
              <a:buFont typeface="Courier New"/>
              <a:buChar char="o"/>
              <a:defRPr lang="en-US"/>
            </a:pPr>
            <a:r>
              <a:rPr lang="en-US" sz="1400" b="1" i="1"/>
              <a:t>Quarterly incentives:</a:t>
            </a:r>
          </a:p>
          <a:p>
            <a:pPr marL="552750" lvl="1">
              <a:spcBef>
                <a:spcPts val="0"/>
              </a:spcBef>
              <a:spcAft>
                <a:spcPts val="620"/>
              </a:spcAft>
              <a:defRPr lang="en-US"/>
            </a:pPr>
            <a:r>
              <a:rPr lang="en-US" sz="1400" i="1"/>
              <a:t>Based on revenue achievement of each unit, the management award bonus to the staffs of those unit as percentage (80%-120%) of monthly salary </a:t>
            </a:r>
            <a:r>
              <a:rPr lang="en-US" sz="1400" i="1">
                <a:sym typeface="Wingdings"/>
              </a:rPr>
              <a:t></a:t>
            </a:r>
            <a:r>
              <a:rPr lang="en-US" sz="1400" i="1"/>
              <a:t> revenue achievement incentives.</a:t>
            </a:r>
          </a:p>
          <a:p>
            <a:pPr marL="556030" lvl="1" indent="-295237">
              <a:spcBef>
                <a:spcPts val="0"/>
              </a:spcBef>
              <a:spcAft>
                <a:spcPts val="0"/>
              </a:spcAft>
              <a:buFont typeface="Courier New"/>
              <a:buChar char="o"/>
              <a:defRPr lang="en-US"/>
            </a:pPr>
            <a:r>
              <a:rPr lang="en-US" sz="1400" b="1" i="1"/>
              <a:t>End of year incentives:</a:t>
            </a:r>
          </a:p>
          <a:p>
            <a:pPr marL="552750" lvl="1">
              <a:spcBef>
                <a:spcPts val="0"/>
              </a:spcBef>
              <a:spcAft>
                <a:spcPts val="620"/>
              </a:spcAft>
              <a:defRPr lang="en-US"/>
            </a:pPr>
            <a:r>
              <a:rPr lang="en-US" sz="1400" i="1"/>
              <a:t>Based on the achievement of corporate profit, the management award bonus to all employees about 1/3 of the excess profit </a:t>
            </a:r>
            <a:r>
              <a:rPr lang="en-US" sz="1400" i="1">
                <a:sym typeface="Wingdings"/>
              </a:rPr>
              <a:t></a:t>
            </a:r>
            <a:r>
              <a:rPr lang="en-US" sz="1400" i="1"/>
              <a:t> profit achievement incentives and cost efficiency incentives</a:t>
            </a:r>
          </a:p>
          <a:p>
            <a:pPr marL="295237" indent="-295237">
              <a:spcBef>
                <a:spcPts val="0"/>
              </a:spcBef>
              <a:spcAft>
                <a:spcPts val="620"/>
              </a:spcAft>
              <a:buFont typeface="Arial"/>
              <a:buChar char="•"/>
              <a:defRPr lang="en-US"/>
            </a:pPr>
            <a:r>
              <a:rPr lang="en-US" sz="1400"/>
              <a:t>Implementation of this incentive schemes, take home pay of the employees could achieve 24 months salaries/year compared with government institution salaries is only about 13 months salaries/year.</a:t>
            </a:r>
          </a:p>
          <a:p>
            <a:pPr marL="295237" indent="-295237">
              <a:spcBef>
                <a:spcPts val="0"/>
              </a:spcBef>
              <a:spcAft>
                <a:spcPts val="620"/>
              </a:spcAft>
              <a:buFont typeface="Arial"/>
              <a:buChar char="•"/>
              <a:defRPr lang="en-US"/>
            </a:pPr>
            <a:r>
              <a:rPr lang="en-US" sz="1400"/>
              <a:t>Based on the experience in developing and implementing incentive schemes, it proof that appropriate incentive schemes could promote capacity development initiatives to achieve better performances. </a:t>
            </a:r>
          </a:p>
          <a:p>
            <a:pPr>
              <a:spcBef>
                <a:spcPts val="0"/>
              </a:spcBef>
              <a:spcAft>
                <a:spcPts val="620"/>
              </a:spcAft>
              <a:defRPr lang="en-US"/>
            </a:pPr>
            <a:endParaRPr lang="en-US" altLang="" sz="1400" b="1"/>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06490"/>
            <a:ext cx="6418580" cy="4828382"/>
          </a:xfrm>
        </p:spPr>
        <p:txBody>
          <a:bodyPr>
            <a:noAutofit/>
          </a:bodyPr>
          <a:lstStyle/>
          <a:p>
            <a:pPr>
              <a:spcBef>
                <a:spcPts val="0"/>
              </a:spcBef>
              <a:spcAft>
                <a:spcPts val="620"/>
              </a:spcAft>
              <a:tabLst>
                <a:tab pos="328614" algn="l"/>
              </a:tabLst>
              <a:defRPr lang="en-US"/>
            </a:pPr>
            <a:r>
              <a:rPr lang="en-US" sz="1400" b="1">
                <a:latin typeface="Calibri"/>
              </a:rPr>
              <a:t>a. 	WRM Performances</a:t>
            </a:r>
          </a:p>
          <a:p>
            <a:pPr>
              <a:spcBef>
                <a:spcPts val="0"/>
              </a:spcBef>
              <a:spcAft>
                <a:spcPts val="620"/>
              </a:spcAft>
              <a:defRPr lang="en-US"/>
            </a:pPr>
            <a:r>
              <a:rPr lang="en-US" sz="1400">
                <a:latin typeface="+mj-lt"/>
              </a:rPr>
              <a:t>Increasing direct benefits of WRDM can be shown by comparing the direct benefit after development (in 1990, as the benchmarked year) and during management phase (2000 and 2010):</a:t>
            </a:r>
          </a:p>
          <a:p>
            <a:pPr marL="295237" indent="-295237">
              <a:spcBef>
                <a:spcPts val="0"/>
              </a:spcBef>
              <a:spcAft>
                <a:spcPts val="620"/>
              </a:spcAft>
              <a:buFont typeface="Arial"/>
              <a:buChar char="•"/>
              <a:defRPr lang="en-US"/>
            </a:pPr>
            <a:r>
              <a:rPr lang="en-US" sz="1400">
                <a:latin typeface="+mj-lt"/>
              </a:rPr>
              <a:t>Flood in the mainstream is managed to control 50-years return period flood.</a:t>
            </a:r>
          </a:p>
          <a:p>
            <a:pPr marL="295237" indent="-295237">
              <a:spcBef>
                <a:spcPts val="0"/>
              </a:spcBef>
              <a:spcAft>
                <a:spcPts val="620"/>
              </a:spcAft>
              <a:buFont typeface="Arial"/>
              <a:buChar char="•"/>
              <a:defRPr lang="en-US"/>
            </a:pPr>
            <a:r>
              <a:rPr lang="en-US" sz="1400">
                <a:latin typeface="+mj-lt"/>
              </a:rPr>
              <a:t>Agricultural cropping intensity in the irrigation areas guaranteed from reservoirs has increases from 1.8 to 2.2 X/year. </a:t>
            </a:r>
          </a:p>
          <a:p>
            <a:pPr marL="295237" indent="-295237">
              <a:spcBef>
                <a:spcPts val="0"/>
              </a:spcBef>
              <a:spcAft>
                <a:spcPts val="620"/>
              </a:spcAft>
              <a:buFont typeface="Arial"/>
              <a:buChar char="•"/>
              <a:defRPr lang="en-US"/>
            </a:pPr>
            <a:r>
              <a:rPr lang="en-US" sz="1400">
                <a:latin typeface="+mj-lt"/>
              </a:rPr>
              <a:t>Hydroelectric power generation is optimized from about 910 kWh to 1,300 million kWh annually (145%). </a:t>
            </a:r>
          </a:p>
          <a:p>
            <a:pPr marL="295237" indent="-295237">
              <a:spcBef>
                <a:spcPts val="0"/>
              </a:spcBef>
              <a:spcAft>
                <a:spcPts val="620"/>
              </a:spcAft>
              <a:buFont typeface="Arial"/>
              <a:buChar char="•"/>
              <a:defRPr lang="en-US"/>
            </a:pPr>
            <a:r>
              <a:rPr lang="en-US" sz="1400">
                <a:latin typeface="+mj-lt"/>
              </a:rPr>
              <a:t>Domestic and industrial water supply increases from 240 million m</a:t>
            </a:r>
            <a:r>
              <a:rPr lang="en-US" sz="1400" baseline="30000">
                <a:latin typeface="+mj-lt"/>
              </a:rPr>
              <a:t>3</a:t>
            </a:r>
            <a:r>
              <a:rPr lang="en-US" sz="1400">
                <a:latin typeface="+mj-lt"/>
              </a:rPr>
              <a:t> to 500 million m</a:t>
            </a:r>
            <a:r>
              <a:rPr lang="en-US" sz="1400" baseline="30000">
                <a:latin typeface="+mj-lt"/>
              </a:rPr>
              <a:t>3</a:t>
            </a:r>
            <a:r>
              <a:rPr lang="en-US" sz="1400">
                <a:latin typeface="+mj-lt"/>
              </a:rPr>
              <a:t> annually (208%). </a:t>
            </a:r>
          </a:p>
          <a:p>
            <a:pPr marL="295237" indent="-295237">
              <a:spcBef>
                <a:spcPts val="0"/>
              </a:spcBef>
              <a:spcAft>
                <a:spcPts val="620"/>
              </a:spcAft>
              <a:buFont typeface="Arial"/>
              <a:buChar char="•"/>
              <a:defRPr lang="en-US"/>
            </a:pPr>
            <a:r>
              <a:rPr lang="en-US" sz="1400">
                <a:latin typeface="+mj-lt"/>
              </a:rPr>
              <a:t>Average water quality in the basin is increasing, although it has not yet fully achieved its target. </a:t>
            </a:r>
          </a:p>
          <a:p>
            <a:pPr marL="295237" indent="-295237">
              <a:spcBef>
                <a:spcPts val="0"/>
              </a:spcBef>
              <a:spcAft>
                <a:spcPts val="620"/>
              </a:spcAft>
              <a:buFont typeface="Arial"/>
              <a:buChar char="•"/>
              <a:defRPr lang="en-US"/>
            </a:pPr>
            <a:r>
              <a:rPr lang="en-US" sz="1400">
                <a:latin typeface="+mj-lt"/>
              </a:rPr>
              <a:t>The WR infrastructures mostly are in better conditions and functions. </a:t>
            </a:r>
          </a:p>
          <a:p>
            <a:pPr marL="295237" indent="-295237">
              <a:spcBef>
                <a:spcPts val="0"/>
              </a:spcBef>
              <a:spcAft>
                <a:spcPts val="620"/>
              </a:spcAft>
              <a:buFont typeface="Arial"/>
              <a:buChar char="•"/>
              <a:defRPr lang="en-US"/>
            </a:pPr>
            <a:r>
              <a:rPr lang="en-US" sz="1400">
                <a:latin typeface="+mj-lt"/>
              </a:rPr>
              <a:t>Adopted from Statistics Central Bureau, the Gross Regional Domestic Product of the Brantas RB in 2003 accounted for 59% of GRDP in East Java (although Brantas RB is only 25% area of East Java Province).  </a:t>
            </a:r>
          </a:p>
          <a:p>
            <a:pPr marL="295237" indent="-295237">
              <a:spcBef>
                <a:spcPts val="0"/>
              </a:spcBef>
              <a:spcAft>
                <a:spcPts val="620"/>
              </a:spcAft>
              <a:buFont typeface="Arial"/>
              <a:buChar char="•"/>
              <a:defRPr lang="en-US"/>
            </a:pPr>
            <a:endParaRPr lang="en-US" altLang="" sz="1400" b="1">
              <a:latin typeface="+mj-lt"/>
            </a:endParaRP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06490"/>
            <a:ext cx="6418580" cy="4828382"/>
          </a:xfrm>
        </p:spPr>
        <p:txBody>
          <a:bodyPr>
            <a:noAutofit/>
          </a:bodyPr>
          <a:lstStyle/>
          <a:p>
            <a:pPr>
              <a:spcBef>
                <a:spcPts val="0"/>
              </a:spcBef>
              <a:spcAft>
                <a:spcPts val="620"/>
              </a:spcAft>
              <a:defRPr lang="en-US"/>
            </a:pPr>
            <a:r>
              <a:rPr lang="en-US" sz="1400" dirty="0">
                <a:latin typeface="Calibri"/>
              </a:rPr>
              <a:t>Some other performance indicators show that IWRM implementation is becoming:</a:t>
            </a:r>
          </a:p>
          <a:p>
            <a:pPr marL="282115" indent="-282115">
              <a:spcBef>
                <a:spcPts val="0"/>
              </a:spcBef>
              <a:spcAft>
                <a:spcPts val="620"/>
              </a:spcAft>
              <a:buFont typeface="Arial"/>
              <a:buChar char="•"/>
              <a:defRPr lang="en-US"/>
            </a:pPr>
            <a:r>
              <a:rPr lang="en-US" sz="1400" dirty="0">
                <a:latin typeface="Calibri"/>
              </a:rPr>
              <a:t>Better consolidated of WRM system and activities supported by regional legislation for the operational basis of the management.</a:t>
            </a:r>
          </a:p>
          <a:p>
            <a:pPr marL="282115" indent="-282115">
              <a:spcBef>
                <a:spcPts val="0"/>
              </a:spcBef>
              <a:spcAft>
                <a:spcPts val="620"/>
              </a:spcAft>
              <a:buFont typeface="Arial"/>
              <a:buChar char="•"/>
              <a:defRPr lang="en-US"/>
            </a:pPr>
            <a:r>
              <a:rPr lang="en-US" sz="1400" dirty="0">
                <a:latin typeface="Calibri"/>
              </a:rPr>
              <a:t>Better coordination, increase </a:t>
            </a:r>
            <a:r>
              <a:rPr lang="en-US" sz="1400" dirty="0" smtClean="0">
                <a:latin typeface="Calibri"/>
              </a:rPr>
              <a:t>stakeholder’s </a:t>
            </a:r>
            <a:r>
              <a:rPr lang="en-US" sz="1400" dirty="0">
                <a:latin typeface="Calibri"/>
              </a:rPr>
              <a:t>participation in decision making process based on agreed mechanism in </a:t>
            </a:r>
            <a:r>
              <a:rPr lang="en-US" sz="1400" dirty="0" err="1">
                <a:latin typeface="Calibri"/>
              </a:rPr>
              <a:t>Brantas</a:t>
            </a:r>
            <a:r>
              <a:rPr lang="en-US" sz="1400" dirty="0">
                <a:latin typeface="Calibri"/>
              </a:rPr>
              <a:t> WRM Coordination Team. </a:t>
            </a:r>
          </a:p>
          <a:p>
            <a:pPr marL="282115" indent="-282115">
              <a:spcBef>
                <a:spcPts val="0"/>
              </a:spcBef>
              <a:spcAft>
                <a:spcPts val="620"/>
              </a:spcAft>
              <a:buFont typeface="Arial"/>
              <a:buChar char="•"/>
              <a:defRPr lang="en-US"/>
            </a:pPr>
            <a:r>
              <a:rPr lang="en-SG" sz="1400" dirty="0">
                <a:latin typeface="Calibri"/>
              </a:rPr>
              <a:t>Minimize of water conflict grace of fair and transparent reconciliation of </a:t>
            </a:r>
            <a:r>
              <a:rPr lang="en-SG" sz="1400" dirty="0" err="1">
                <a:latin typeface="Calibri"/>
              </a:rPr>
              <a:t>sectoral</a:t>
            </a:r>
            <a:r>
              <a:rPr lang="en-SG" sz="1400" dirty="0">
                <a:latin typeface="Calibri"/>
              </a:rPr>
              <a:t> </a:t>
            </a:r>
            <a:r>
              <a:rPr lang="en-US" sz="1400" dirty="0">
                <a:latin typeface="Calibri"/>
              </a:rPr>
              <a:t>water allocation and facilitation of </a:t>
            </a:r>
            <a:r>
              <a:rPr lang="en-US" sz="1400" dirty="0" err="1">
                <a:latin typeface="Calibri"/>
              </a:rPr>
              <a:t>Brantas</a:t>
            </a:r>
            <a:r>
              <a:rPr lang="en-US" sz="1400" dirty="0">
                <a:latin typeface="Calibri"/>
              </a:rPr>
              <a:t> WRM Coordination Tem. </a:t>
            </a:r>
          </a:p>
          <a:p>
            <a:pPr marL="282115" indent="-282115">
              <a:spcBef>
                <a:spcPts val="0"/>
              </a:spcBef>
              <a:spcAft>
                <a:spcPts val="620"/>
              </a:spcAft>
              <a:buFont typeface="Arial"/>
              <a:buChar char="•"/>
              <a:defRPr lang="en-US"/>
            </a:pPr>
            <a:r>
              <a:rPr lang="en-US" sz="1400" dirty="0">
                <a:latin typeface="Calibri"/>
              </a:rPr>
              <a:t>Well maintained WR infrastructures and river environment in some areas had been managed cleaner and nicer which can be used for sport and tourism.</a:t>
            </a:r>
          </a:p>
          <a:p>
            <a:pPr marL="282115" indent="-282115">
              <a:spcBef>
                <a:spcPts val="0"/>
              </a:spcBef>
              <a:spcAft>
                <a:spcPts val="620"/>
              </a:spcAft>
              <a:buFont typeface="Arial"/>
              <a:buChar char="•"/>
              <a:defRPr lang="en-US"/>
            </a:pPr>
            <a:r>
              <a:rPr lang="en-US" sz="1400" dirty="0">
                <a:latin typeface="Calibri"/>
              </a:rPr>
              <a:t>Increased public awareness and communities participation in providing social control, </a:t>
            </a:r>
            <a:r>
              <a:rPr lang="en-US" sz="1400" dirty="0" smtClean="0">
                <a:latin typeface="Calibri"/>
              </a:rPr>
              <a:t>safeguarding </a:t>
            </a:r>
            <a:r>
              <a:rPr lang="en-US" sz="1400" dirty="0">
                <a:latin typeface="Calibri"/>
              </a:rPr>
              <a:t>the river and waterworks</a:t>
            </a:r>
            <a:r>
              <a:rPr lang="en-US" sz="1400" dirty="0" smtClean="0">
                <a:latin typeface="Calibri"/>
              </a:rPr>
              <a:t>, </a:t>
            </a:r>
            <a:r>
              <a:rPr lang="en-US" sz="1400" dirty="0">
                <a:latin typeface="Calibri"/>
              </a:rPr>
              <a:t>pollution </a:t>
            </a:r>
            <a:r>
              <a:rPr lang="en-US" sz="1400" dirty="0" smtClean="0">
                <a:latin typeface="Calibri"/>
              </a:rPr>
              <a:t>control etc.</a:t>
            </a:r>
            <a:endParaRPr lang="en-US" sz="1400" dirty="0">
              <a:latin typeface="Calibri"/>
            </a:endParaRPr>
          </a:p>
          <a:p>
            <a:pPr marL="282115" indent="-282115">
              <a:spcBef>
                <a:spcPts val="0"/>
              </a:spcBef>
              <a:spcAft>
                <a:spcPts val="620"/>
              </a:spcAft>
              <a:buFont typeface="Arial"/>
              <a:buChar char="•"/>
              <a:defRPr lang="en-US"/>
            </a:pPr>
            <a:r>
              <a:rPr lang="en-US" sz="1400" dirty="0" err="1">
                <a:latin typeface="Calibri"/>
              </a:rPr>
              <a:t>Brantas</a:t>
            </a:r>
            <a:r>
              <a:rPr lang="en-US" sz="1400" dirty="0">
                <a:latin typeface="Calibri"/>
              </a:rPr>
              <a:t> RB and PJT I is recognized in national and regional as well as in international level as a modern and dynamic RBO. </a:t>
            </a:r>
          </a:p>
          <a:p>
            <a:pPr marL="767616" lvl="1" indent="-295237">
              <a:spcBef>
                <a:spcPts val="0"/>
              </a:spcBef>
              <a:spcAft>
                <a:spcPts val="0"/>
              </a:spcAft>
              <a:buFont typeface="Courier New"/>
              <a:buChar char="o"/>
              <a:defRPr lang="en-US"/>
            </a:pPr>
            <a:r>
              <a:rPr lang="en-US" sz="1400" dirty="0">
                <a:latin typeface="Calibri"/>
              </a:rPr>
              <a:t>Many research and studies were implemented using </a:t>
            </a:r>
            <a:r>
              <a:rPr lang="en-US" sz="1400" dirty="0" err="1">
                <a:latin typeface="Calibri"/>
              </a:rPr>
              <a:t>Brantas</a:t>
            </a:r>
            <a:r>
              <a:rPr lang="en-US" sz="1400" dirty="0">
                <a:latin typeface="Calibri"/>
              </a:rPr>
              <a:t> River Basin as the case study (JICA/JBIC, WB, ADB, IWMI, IFPRI, ESCAP, </a:t>
            </a:r>
            <a:r>
              <a:rPr lang="en-US" sz="1400" dirty="0" err="1">
                <a:latin typeface="Calibri"/>
              </a:rPr>
              <a:t>CapNet</a:t>
            </a:r>
            <a:r>
              <a:rPr lang="en-US" sz="1400" dirty="0">
                <a:latin typeface="Calibri"/>
              </a:rPr>
              <a:t> etc.).</a:t>
            </a:r>
          </a:p>
          <a:p>
            <a:pPr marL="767616" lvl="1" indent="-295237">
              <a:spcBef>
                <a:spcPts val="0"/>
              </a:spcBef>
              <a:spcAft>
                <a:spcPts val="0"/>
              </a:spcAft>
              <a:buFont typeface="Courier New"/>
              <a:buChar char="o"/>
              <a:defRPr lang="en-US"/>
            </a:pPr>
            <a:r>
              <a:rPr lang="en-US" sz="1400" dirty="0">
                <a:latin typeface="Calibri"/>
              </a:rPr>
              <a:t>S</a:t>
            </a:r>
            <a:r>
              <a:rPr lang="en-US" sz="1400" dirty="0"/>
              <a:t>elected as one of Good Examples in UNESCO IWRM Guidelines at River Basin Level (UNESCO, 2010).</a:t>
            </a:r>
          </a:p>
          <a:p>
            <a:pPr marL="767616" lvl="1" indent="-295237">
              <a:spcBef>
                <a:spcPts val="0"/>
              </a:spcBef>
              <a:spcAft>
                <a:spcPts val="0"/>
              </a:spcAft>
              <a:buFont typeface="Courier New"/>
              <a:buChar char="o"/>
              <a:defRPr lang="en-US"/>
            </a:pPr>
            <a:r>
              <a:rPr lang="en-SG" sz="1400" dirty="0"/>
              <a:t>Selected as</a:t>
            </a:r>
            <a:r>
              <a:rPr lang="en-US" sz="1400" dirty="0"/>
              <a:t> one of the benchmarked RBO in the Network of Asian RBO.</a:t>
            </a:r>
          </a:p>
          <a:p>
            <a:pPr marL="767616" lvl="1" indent="-295237">
              <a:spcBef>
                <a:spcPts val="0"/>
              </a:spcBef>
              <a:spcAft>
                <a:spcPts val="620"/>
              </a:spcAft>
              <a:buFont typeface="Courier New"/>
              <a:buChar char="o"/>
              <a:defRPr lang="en-US"/>
            </a:pPr>
            <a:endParaRPr lang="en-US" altLang="" sz="1400" dirty="0">
              <a:latin typeface="Calibri"/>
            </a:endParaRPr>
          </a:p>
          <a:p>
            <a:pPr>
              <a:spcBef>
                <a:spcPts val="0"/>
              </a:spcBef>
              <a:spcAft>
                <a:spcPts val="620"/>
              </a:spcAft>
              <a:defRPr lang="en-US"/>
            </a:pPr>
            <a:endParaRPr lang="en-US" altLang="" sz="1400" b="1" dirty="0">
              <a:latin typeface="Calibri"/>
            </a:endParaRP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06490"/>
            <a:ext cx="6418580" cy="4828382"/>
          </a:xfrm>
        </p:spPr>
        <p:txBody>
          <a:bodyPr>
            <a:noAutofit/>
          </a:bodyPr>
          <a:lstStyle/>
          <a:p>
            <a:pPr>
              <a:spcBef>
                <a:spcPts val="0"/>
              </a:spcBef>
              <a:spcAft>
                <a:spcPts val="620"/>
              </a:spcAft>
              <a:tabLst>
                <a:tab pos="328614" algn="l"/>
              </a:tabLst>
              <a:defRPr lang="en-US"/>
            </a:pPr>
            <a:r>
              <a:rPr lang="en-US" sz="1400" b="1">
                <a:latin typeface="Calibri"/>
              </a:rPr>
              <a:t>b. 	Corporate Performances</a:t>
            </a:r>
          </a:p>
          <a:p>
            <a:pPr lvl="0">
              <a:defRPr lang="en-US"/>
            </a:pPr>
            <a:r>
              <a:rPr lang="en-US" sz="1400"/>
              <a:t>As a state owned company, the managing corporate body is subject to various management audit and control. Management performance is judged based on financial criteria’s and good-corporate performance. After 20 years of PJT I’s capacity development, some area had been achieved and should be maintain continuously:</a:t>
            </a:r>
          </a:p>
          <a:p>
            <a:pPr marL="295237" indent="-295237">
              <a:buFont typeface="Arial"/>
              <a:buChar char="•"/>
              <a:defRPr lang="en-US"/>
            </a:pPr>
            <a:r>
              <a:rPr lang="en-US" sz="1400"/>
              <a:t>After a long period of exercises, the Government got political decision to put corporatization on WRM as the end goals of WRM institutions in river basin level.</a:t>
            </a:r>
          </a:p>
          <a:p>
            <a:pPr marL="295237" indent="-295237">
              <a:buFont typeface="Arial"/>
              <a:buChar char="•"/>
              <a:defRPr lang="en-US"/>
            </a:pPr>
            <a:r>
              <a:rPr lang="en-US" sz="1400"/>
              <a:t>Government trust to PJT I increases. The Government got the intention to scaling-up PJT I to be national wide WRM body to manage national strategic river basins. The Presidential Decree No. 2/2014 was issued as a legal basis for PJT I manage WR in 3 (three) other river basins.</a:t>
            </a:r>
          </a:p>
          <a:p>
            <a:pPr marL="295237" indent="-295237">
              <a:buFont typeface="Arial"/>
              <a:buChar char="•"/>
              <a:defRPr lang="en-US"/>
            </a:pPr>
            <a:r>
              <a:rPr lang="en-US" sz="1400"/>
              <a:t>Customer satisfaction increases for services rendered by PJT I. This is the key factor in accepting the WRM Service Fee tariffs. Tariff applied in 2012 was IDR. 149.37/kWh (for electricity), IDR. 112.00/m</a:t>
            </a:r>
            <a:r>
              <a:rPr lang="en-US" sz="1400" baseline="30000"/>
              <a:t>3</a:t>
            </a:r>
            <a:r>
              <a:rPr lang="en-US" sz="1400"/>
              <a:t> (for domestic W/S) and IDR. 221.07 /m</a:t>
            </a:r>
            <a:r>
              <a:rPr lang="en-US" sz="1400" baseline="30000"/>
              <a:t>3</a:t>
            </a:r>
            <a:r>
              <a:rPr lang="en-US" sz="1400"/>
              <a:t> (for industries) or increased about 10.5 times, 3.2 times and 4.2 times respectively for those tariffs in 2001. </a:t>
            </a:r>
            <a:endParaRPr lang="en-S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229235" y="4586964"/>
            <a:ext cx="6418580" cy="4345543"/>
          </a:xfrm>
        </p:spPr>
        <p:txBody>
          <a:bodyPr>
            <a:normAutofit/>
          </a:bodyPr>
          <a:lstStyle/>
          <a:p>
            <a:pPr lvl="0">
              <a:defRPr lang="en-US"/>
            </a:pPr>
            <a:r>
              <a:rPr lang="en-US" sz="1400" dirty="0" smtClean="0"/>
              <a:t>Continue performance improvement culture and customer focus policy help PJT I to gain Government </a:t>
            </a:r>
            <a:r>
              <a:rPr lang="en-US" sz="1400" dirty="0"/>
              <a:t>trust and customer </a:t>
            </a:r>
            <a:r>
              <a:rPr lang="en-US" sz="1400" dirty="0" smtClean="0"/>
              <a:t>satisfaction. It play an important </a:t>
            </a:r>
            <a:r>
              <a:rPr lang="en-US" sz="1400" dirty="0"/>
              <a:t>roles in:  </a:t>
            </a:r>
          </a:p>
          <a:p>
            <a:pPr marL="295237" indent="-295237">
              <a:buFont typeface="Arial"/>
              <a:buChar char="•"/>
              <a:defRPr lang="en-US"/>
            </a:pPr>
            <a:r>
              <a:rPr lang="en-US" sz="1400" smtClean="0"/>
              <a:t>Increasing significantly </a:t>
            </a:r>
            <a:r>
              <a:rPr lang="en-US" sz="1400" dirty="0"/>
              <a:t>increment on WSF revenue. It increased by 8.8 times from IDR. 29.1 Billion in 2001 to IDR. 256.1 Billion in 2012. </a:t>
            </a:r>
          </a:p>
          <a:p>
            <a:pPr marL="295237" indent="-295237">
              <a:buFont typeface="Arial"/>
              <a:buChar char="•"/>
              <a:defRPr lang="en-US"/>
            </a:pPr>
            <a:r>
              <a:rPr lang="en-US" sz="1400" dirty="0"/>
              <a:t>Budget allocated for O&amp;M activities goes up from IDR. 27.9 Billion in 2001 to IDR. 206.8 Billion in 2012 or increased 7.4 times.</a:t>
            </a:r>
          </a:p>
          <a:p>
            <a:pPr marL="295237" indent="-295237">
              <a:buFont typeface="Arial"/>
              <a:buChar char="•"/>
              <a:defRPr lang="en-US"/>
            </a:pPr>
            <a:r>
              <a:rPr lang="en-US" sz="1400" dirty="0"/>
              <a:t>The degree of O&amp;M Cost Recovery from WSF portion achieves about 75% compared 18.2% in 2001 (2 years after national wide economic crisis in 1998). </a:t>
            </a:r>
          </a:p>
          <a:p>
            <a:pPr lvl="0">
              <a:defRPr lang="en-US"/>
            </a:pPr>
            <a:r>
              <a:rPr lang="en-US" sz="1400" dirty="0"/>
              <a:t>Other than the WSF, PJT I also raises income from non-water business activities (such as consultancy and construction services, tourism, and other resource utilization). Total revenue from this business is about 20% of total yearly revenue.</a:t>
            </a:r>
          </a:p>
          <a:p>
            <a:pPr lvl="0" latinLnBrk="0">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5069802"/>
          </a:xfrm>
        </p:spPr>
        <p:txBody>
          <a:bodyPr>
            <a:noAutofit/>
          </a:bodyPr>
          <a:lstStyle/>
          <a:p>
            <a:pPr marL="180423" indent="-180423">
              <a:buFont typeface="Arial"/>
              <a:buChar char="•"/>
              <a:tabLst>
                <a:tab pos="273421" algn="l"/>
              </a:tabLst>
              <a:defRPr lang="en-US"/>
            </a:pPr>
            <a:r>
              <a:rPr lang="en-SG" sz="1400"/>
              <a:t>Achieving sustainability of water requires cooperation between various stakeholders in all levels. Therefore, adaptive - collaborative process of WRM through participatory management involving stakeholders, one of basic essence of IWRM, will be the key success factor of effective IWRM implementation.</a:t>
            </a:r>
          </a:p>
          <a:p>
            <a:pPr marL="180423" indent="-180423">
              <a:buFont typeface="Arial"/>
              <a:buChar char="•"/>
              <a:tabLst>
                <a:tab pos="273421" algn="l"/>
              </a:tabLst>
              <a:defRPr lang="en-US"/>
            </a:pPr>
            <a:r>
              <a:rPr lang="en-SG" sz="1400"/>
              <a:t>The quality of stakeholder’s participation is the most crucial factors in participatory management. High quality of participation needs capability to positive participation i.e. active and constructive participation. </a:t>
            </a:r>
          </a:p>
          <a:p>
            <a:pPr marL="180423" indent="-180423">
              <a:buFont typeface="Arial"/>
              <a:buChar char="•"/>
              <a:tabLst>
                <a:tab pos="273421" algn="l"/>
              </a:tabLst>
              <a:defRPr lang="en-US"/>
            </a:pPr>
            <a:r>
              <a:rPr lang="en-SG" sz="1400"/>
              <a:t>WRM Council or other name of coordination bodies should be established as a platform for stakeholder liaison and an advisory body, as a forum for coordination and consultation, for integration and synchronization of all interests in WRM. </a:t>
            </a:r>
          </a:p>
          <a:p>
            <a:pPr marL="180423" indent="-180423">
              <a:buFont typeface="Arial"/>
              <a:buChar char="•"/>
              <a:tabLst>
                <a:tab pos="273421" algn="l"/>
              </a:tabLst>
              <a:defRPr lang="en-US"/>
            </a:pPr>
            <a:r>
              <a:rPr lang="en-SG" sz="1400"/>
              <a:t>Effective implementation of IWRM will promote transparent and efficient WRM, facilitate effective conflict resolution, encourage better water conservation and demand management, develop ownership of stakeholders; and helps to maintain the sustainability of water resources in order to sustain the human being and ecosystems in future.</a:t>
            </a:r>
          </a:p>
          <a:p>
            <a:pPr marL="295237" indent="-295237">
              <a:buFont typeface="Arial"/>
              <a:buChar char="•"/>
              <a:tabLst>
                <a:tab pos="273421" algn="l"/>
              </a:tabLs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a:t>Based on the assessment of external auditor assigned by Ministry of State Owned Companies, the Company Healthy Financial Performance and Key Performance Indicator for Good Corporate Governance could be maintained as a Good Corporate Performance having “Health – AA Class” and ” Good – A2 Class” corporation.</a:t>
            </a:r>
          </a:p>
          <a:p>
            <a:pPr lvl="0">
              <a:defRPr lang="en-US"/>
            </a:pPr>
            <a:r>
              <a:rPr lang="en-US"/>
              <a:t>PJT I was awarded by Info Bank Magazine, Indonesia as one of the best State Owned Company Corporate Performance in 2012 </a:t>
            </a:r>
            <a:endParaRPr lang="en-SG"/>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3"/>
            <a:ext cx="6265757" cy="4747908"/>
          </a:xfrm>
        </p:spPr>
        <p:txBody>
          <a:bodyPr>
            <a:noAutofit/>
          </a:bodyPr>
          <a:lstStyle/>
          <a:p>
            <a:pPr>
              <a:tabLst>
                <a:tab pos="328614" algn="l"/>
              </a:tabLst>
              <a:defRPr lang="en-US"/>
            </a:pPr>
            <a:r>
              <a:rPr lang="en-US" sz="1400" b="1"/>
              <a:t>NARBO RBO Performance Benchmarking:</a:t>
            </a:r>
          </a:p>
          <a:p>
            <a:pPr>
              <a:tabLst>
                <a:tab pos="328614" algn="l"/>
              </a:tabLst>
              <a:defRPr lang="en-US"/>
            </a:pPr>
            <a:r>
              <a:rPr lang="en-US" sz="1400"/>
              <a:t>NARBO’s Performance Benchmarking was launhed at the 2</a:t>
            </a:r>
            <a:r>
              <a:rPr lang="en-US" sz="1400" baseline="30000"/>
              <a:t>nd</a:t>
            </a:r>
            <a:r>
              <a:rPr lang="en-US" sz="1400"/>
              <a:t> Southeast Asia Water Forum in Bali, Indonesia in September 2005.</a:t>
            </a:r>
          </a:p>
          <a:p>
            <a:pPr>
              <a:tabLst>
                <a:tab pos="328614" algn="l"/>
              </a:tabLst>
              <a:defRPr lang="en-US"/>
            </a:pPr>
            <a:r>
              <a:rPr lang="en-US" sz="1400"/>
              <a:t>It is a management tool to assist RBOs to:</a:t>
            </a:r>
          </a:p>
          <a:p>
            <a:pPr marL="295237" indent="-295237">
              <a:buFont typeface="Arial"/>
              <a:buChar char="•"/>
              <a:tabLst>
                <a:tab pos="328614" algn="l"/>
              </a:tabLst>
              <a:defRPr lang="en-US"/>
            </a:pPr>
            <a:r>
              <a:rPr lang="en-US" sz="1400"/>
              <a:t>Assess performance in core operational areas;</a:t>
            </a:r>
          </a:p>
          <a:p>
            <a:pPr marL="295237" indent="-295237">
              <a:buFont typeface="Arial"/>
              <a:buChar char="•"/>
              <a:tabLst>
                <a:tab pos="328614" algn="l"/>
              </a:tabLst>
              <a:defRPr lang="en-US"/>
            </a:pPr>
            <a:r>
              <a:rPr lang="en-US" sz="1400"/>
              <a:t>Enable peer learning on performance improvement with other RBOs;</a:t>
            </a:r>
          </a:p>
          <a:p>
            <a:pPr marL="295237" indent="-295237">
              <a:buFont typeface="Arial"/>
              <a:buChar char="•"/>
              <a:tabLst>
                <a:tab pos="328614" algn="l"/>
              </a:tabLst>
              <a:defRPr lang="en-US"/>
            </a:pPr>
            <a:r>
              <a:rPr lang="en-US" sz="1400"/>
              <a:t>Improve efficiency and effectiveness of service delivery; and</a:t>
            </a:r>
          </a:p>
          <a:p>
            <a:pPr marL="295237" indent="-295237">
              <a:buFont typeface="Arial"/>
              <a:buChar char="•"/>
              <a:tabLst>
                <a:tab pos="328614" algn="l"/>
              </a:tabLst>
              <a:defRPr lang="en-US"/>
            </a:pPr>
            <a:r>
              <a:rPr lang="en-US" sz="1400"/>
              <a:t>Track progress towards better organizational performance.</a:t>
            </a:r>
          </a:p>
          <a:p>
            <a:pPr>
              <a:tabLst>
                <a:tab pos="328614" algn="l"/>
              </a:tabLst>
              <a:defRPr lang="en-US"/>
            </a:pPr>
            <a:r>
              <a:rPr lang="en-US" sz="1400"/>
              <a:t>After 10 (ten) years implementation, many RBOs adopt the NARBO Performance Benchmarking: Indonesia, Sri Lanka, Philippines, Malaysia, Vietnam, Thailand. </a:t>
            </a:r>
          </a:p>
          <a:p>
            <a:pPr>
              <a:tabLst>
                <a:tab pos="328614" algn="l"/>
              </a:tabLst>
              <a:defRPr lang="en-US"/>
            </a:pPr>
            <a:r>
              <a:rPr lang="en-US" sz="1400"/>
              <a:t>In 2009, national benchmarking initiative in Indonesia, PJT I and PJT II was ranked as the best performance RBO among the 7 participating organizations. </a:t>
            </a:r>
          </a:p>
          <a:p>
            <a:pPr>
              <a:tabLst>
                <a:tab pos="328614" algn="l"/>
              </a:tabLst>
              <a:defRPr lang="en-US"/>
            </a:pPr>
            <a:r>
              <a:rPr lang="en-US" sz="1400"/>
              <a:t>Based on ADB RETA 6351, it is reported that the corporate RBOs scored above average in all key performance areas. </a:t>
            </a:r>
          </a:p>
          <a:p>
            <a:pPr>
              <a:tabLst>
                <a:tab pos="328614" algn="l"/>
              </a:tabLst>
              <a:defRPr lang="en-US"/>
            </a:pPr>
            <a:endParaRPr lang="en-US" altLang="" sz="1400"/>
          </a:p>
          <a:p>
            <a:pPr marL="295237" indent="-295237">
              <a:buFont typeface="Arial"/>
              <a:buChar char="•"/>
              <a:tabLst>
                <a:tab pos="328614" algn="l"/>
              </a:tabLst>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4"/>
            <a:ext cx="6265757" cy="4345543"/>
          </a:xfrm>
        </p:spPr>
        <p:txBody>
          <a:bodyPr>
            <a:noAutofit/>
          </a:bodyPr>
          <a:lstStyle/>
          <a:p>
            <a:pPr marL="295237" indent="-295237">
              <a:buFont typeface="Arial"/>
              <a:buChar char="•"/>
              <a:defRPr lang="en-US"/>
            </a:pPr>
            <a:r>
              <a:rPr lang="en-SG" sz="1400" dirty="0"/>
              <a:t>Adaptive - collaborative process through participatory management involving stakeholders is one of basic essence of IWRM and it will be the key success factor of effective IWRM implementation</a:t>
            </a:r>
            <a:r>
              <a:rPr lang="en-SG" sz="1400" dirty="0" smtClean="0"/>
              <a:t>.</a:t>
            </a:r>
            <a:endParaRPr lang="en-SG" sz="1400" dirty="0"/>
          </a:p>
          <a:p>
            <a:pPr marL="295237" indent="-295237">
              <a:buFont typeface="Arial"/>
              <a:buChar char="•"/>
              <a:defRPr lang="en-US"/>
            </a:pPr>
            <a:r>
              <a:rPr lang="en-SG" sz="1400" dirty="0"/>
              <a:t>WRM Council or other name of coordination bodies should be established as a platform for stakeholder liaison and an advisory body, as a forum for coordination and consultation, for integration and synchronization of all interests in WRM </a:t>
            </a:r>
            <a:endParaRPr lang="en-SG" sz="1400" dirty="0" smtClean="0"/>
          </a:p>
          <a:p>
            <a:pPr marL="295237" indent="-295237">
              <a:buFont typeface="Arial"/>
              <a:buChar char="•"/>
              <a:defRPr lang="en-US"/>
            </a:pPr>
            <a:r>
              <a:rPr lang="en-SG" sz="1400" dirty="0" smtClean="0"/>
              <a:t>RBO plays a strategic roles in the implementation of IWRM at a basin level. RBOs have to improve their institutional and individual capacity, not only in technical competencies, but in managerial capacity as well.</a:t>
            </a:r>
          </a:p>
          <a:p>
            <a:pPr marL="295237" indent="-295237">
              <a:buFont typeface="Arial"/>
              <a:buChar char="•"/>
              <a:defRPr lang="en-US"/>
            </a:pPr>
            <a:r>
              <a:rPr lang="en-US" sz="1400" dirty="0" smtClean="0"/>
              <a:t>Capacity </a:t>
            </a:r>
            <a:r>
              <a:rPr lang="en-US" sz="1400" dirty="0"/>
              <a:t>has been defined as the ability of individuals and organizations to perform functions effectively, efficiently and sustainably. </a:t>
            </a:r>
            <a:r>
              <a:rPr lang="en-GB" sz="1400" dirty="0"/>
              <a:t>Achievements of organization to do their roles and functions is depend on the ability the organization to develop and manage their capacity building;</a:t>
            </a:r>
          </a:p>
          <a:p>
            <a:pPr marL="268288" indent="-268288">
              <a:spcAft>
                <a:spcPts val="600"/>
              </a:spcAft>
              <a:buFont typeface="Arial" panose="020B0604020202020204" pitchFamily="34" charset="0"/>
              <a:buChar char="•"/>
            </a:pPr>
            <a:r>
              <a:rPr lang="en-US" sz="1400" dirty="0" smtClean="0">
                <a:latin typeface="Calibri" panose="020F0502020204030204" pitchFamily="34" charset="0"/>
              </a:rPr>
              <a:t>CD </a:t>
            </a:r>
            <a:r>
              <a:rPr lang="en-US" sz="1400" dirty="0">
                <a:latin typeface="Calibri" panose="020F0502020204030204" pitchFamily="34" charset="0"/>
              </a:rPr>
              <a:t>is a process of transformative change. Takes place in a continuous and complex process. CD programs are more successful and more likely to be sustainable when they</a:t>
            </a:r>
            <a:r>
              <a:rPr lang="en-US" sz="1400" i="1" dirty="0">
                <a:latin typeface="Calibri" panose="020F0502020204030204" pitchFamily="34" charset="0"/>
              </a:rPr>
              <a:t> respond to an internal initiative.</a:t>
            </a:r>
            <a:r>
              <a:rPr lang="en-US" sz="1400" dirty="0">
                <a:latin typeface="Calibri" panose="020F0502020204030204" pitchFamily="34" charset="0"/>
              </a:rPr>
              <a:t> </a:t>
            </a:r>
          </a:p>
          <a:p>
            <a:pPr marL="295237" indent="-295237">
              <a:buFont typeface="Arial"/>
              <a:buChar char="•"/>
              <a:defRPr lang="en-US"/>
            </a:pPr>
            <a:endParaRPr lang="en-SG" sz="1400" dirty="0"/>
          </a:p>
          <a:p>
            <a:pPr marL="268288" indent="-268288">
              <a:spcAft>
                <a:spcPts val="600"/>
              </a:spcAft>
              <a:buFont typeface="Arial" panose="020B0604020202020204" pitchFamily="34" charset="0"/>
              <a:buChar char="•"/>
            </a:pPr>
            <a:endParaRPr lang="en-US" sz="1400" dirty="0">
              <a:latin typeface="Calibri" panose="020F0502020204030204" pitchFamily="34" charset="0"/>
            </a:endParaRPr>
          </a:p>
          <a:p>
            <a:pPr marL="295237" indent="-295237">
              <a:buFont typeface="Arial"/>
              <a:buChar char="•"/>
              <a:defRPr lang="en-US"/>
            </a:pP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7" y="4586964"/>
            <a:ext cx="6342168" cy="4345543"/>
          </a:xfrm>
        </p:spPr>
        <p:txBody>
          <a:bodyPr>
            <a:noAutofit/>
          </a:bodyPr>
          <a:lstStyle/>
          <a:p>
            <a:pPr marL="268288" indent="-268288">
              <a:spcAft>
                <a:spcPts val="600"/>
              </a:spcAft>
              <a:buFont typeface="Arial" panose="020B0604020202020204" pitchFamily="34" charset="0"/>
              <a:buChar char="•"/>
            </a:pPr>
            <a:r>
              <a:rPr lang="en-US" sz="1400" dirty="0">
                <a:latin typeface="Calibri" panose="020F0502020204030204" pitchFamily="34" charset="0"/>
              </a:rPr>
              <a:t>Successful of CD initiatives depend </a:t>
            </a:r>
            <a:r>
              <a:rPr lang="en-US" sz="1400" dirty="0" smtClean="0">
                <a:latin typeface="Calibri" panose="020F0502020204030204" pitchFamily="34" charset="0"/>
              </a:rPr>
              <a:t>on </a:t>
            </a:r>
            <a:r>
              <a:rPr lang="en-US" sz="1400" dirty="0">
                <a:latin typeface="Calibri" panose="020F0502020204030204" pitchFamily="34" charset="0"/>
              </a:rPr>
              <a:t>the commitment and consistency  </a:t>
            </a:r>
            <a:r>
              <a:rPr lang="en-US" sz="1400" dirty="0" smtClean="0">
                <a:latin typeface="Calibri" panose="020F0502020204030204" pitchFamily="34" charset="0"/>
              </a:rPr>
              <a:t>of all managements and staffs of the </a:t>
            </a:r>
            <a:r>
              <a:rPr lang="en-US" sz="1400" dirty="0">
                <a:latin typeface="Calibri" panose="020F0502020204030204" pitchFamily="34" charset="0"/>
              </a:rPr>
              <a:t>organization to develop, strengthen and maintain their continues performance improvement of organizational cultures.</a:t>
            </a:r>
            <a:endParaRPr lang="en-SG" sz="1400" i="1" dirty="0">
              <a:latin typeface="Calibri" panose="020F0502020204030204" pitchFamily="34" charset="0"/>
            </a:endParaRPr>
          </a:p>
          <a:p>
            <a:pPr marL="268288" indent="-268288">
              <a:spcAft>
                <a:spcPts val="600"/>
              </a:spcAft>
              <a:buFont typeface="Arial" panose="020B0604020202020204" pitchFamily="34" charset="0"/>
              <a:buChar char="•"/>
            </a:pPr>
            <a:r>
              <a:rPr lang="en-US" sz="1400" dirty="0">
                <a:latin typeface="Calibri" panose="020F0502020204030204" pitchFamily="34" charset="0"/>
              </a:rPr>
              <a:t>Driving forces required in implementing CD programs consists of:</a:t>
            </a:r>
          </a:p>
          <a:p>
            <a:pPr marL="725488" lvl="1" indent="-268288">
              <a:spcAft>
                <a:spcPts val="600"/>
              </a:spcAft>
              <a:buFont typeface="Arial" panose="020B0604020202020204" pitchFamily="34" charset="0"/>
              <a:buChar char="•"/>
            </a:pPr>
            <a:r>
              <a:rPr lang="en-US" sz="1400" dirty="0">
                <a:latin typeface="Calibri" panose="020F0502020204030204" pitchFamily="34" charset="0"/>
              </a:rPr>
              <a:t>Political Government support and appropriate institutional and legal frameworks,</a:t>
            </a:r>
          </a:p>
          <a:p>
            <a:pPr marL="725488" lvl="1" indent="-268288">
              <a:spcAft>
                <a:spcPts val="600"/>
              </a:spcAft>
              <a:buFont typeface="Arial" panose="020B0604020202020204" pitchFamily="34" charset="0"/>
              <a:buChar char="•"/>
            </a:pPr>
            <a:r>
              <a:rPr lang="en-US" sz="1400" dirty="0">
                <a:latin typeface="Calibri" panose="020F0502020204030204" pitchFamily="34" charset="0"/>
              </a:rPr>
              <a:t>Strong transformational leadership to build willingness and ownership of CD programs, to build their spirits and cultures and to unify their minds and eagerness in achieving successfully their common goals. </a:t>
            </a:r>
          </a:p>
          <a:p>
            <a:pPr marL="285750" lvl="0" indent="-285750">
              <a:spcAft>
                <a:spcPts val="600"/>
              </a:spcAft>
              <a:buFont typeface="Arial" panose="020B0604020202020204" pitchFamily="34" charset="0"/>
              <a:buChar char="•"/>
            </a:pPr>
            <a:r>
              <a:rPr lang="en-US" sz="1400" dirty="0">
                <a:latin typeface="Calibri" panose="020F0502020204030204" pitchFamily="34" charset="0"/>
              </a:rPr>
              <a:t>PJT I implement their CD’s programs consistently supported by solid team works, dedicated staffs, “</a:t>
            </a:r>
            <a:r>
              <a:rPr lang="en-US" sz="1400" dirty="0" err="1">
                <a:latin typeface="Calibri" panose="020F0502020204030204" pitchFamily="34" charset="0"/>
              </a:rPr>
              <a:t>Brantas</a:t>
            </a:r>
            <a:r>
              <a:rPr lang="en-US" sz="1400" dirty="0">
                <a:latin typeface="Calibri" panose="020F0502020204030204" pitchFamily="34" charset="0"/>
              </a:rPr>
              <a:t> Spirit” (a “3-Cs” spirit: </a:t>
            </a:r>
            <a:r>
              <a:rPr lang="en-US" sz="1400" i="1" dirty="0">
                <a:latin typeface="Calibri" panose="020F0502020204030204" pitchFamily="34" charset="0"/>
              </a:rPr>
              <a:t>creative, cooperative and confident spirit</a:t>
            </a:r>
            <a:r>
              <a:rPr lang="en-US" sz="1400" dirty="0">
                <a:latin typeface="Calibri" panose="020F0502020204030204" pitchFamily="34" charset="0"/>
              </a:rPr>
              <a:t> to achieve common goals successfully) and culture of continues performance improvement. </a:t>
            </a:r>
          </a:p>
          <a:p>
            <a:pPr marL="295237" indent="-295237">
              <a:buFont typeface="Arial"/>
              <a:buChar char="•"/>
              <a:defRPr lang="en-US"/>
            </a:pPr>
            <a:r>
              <a:rPr lang="en-US" sz="1400" dirty="0" smtClean="0"/>
              <a:t>PJT </a:t>
            </a:r>
            <a:r>
              <a:rPr lang="en-US" sz="1400" dirty="0"/>
              <a:t>I implement their strategies consistently supported by solid team works, dedicated staffs, “</a:t>
            </a:r>
            <a:r>
              <a:rPr lang="en-US" sz="1400" dirty="0" err="1"/>
              <a:t>Brantas</a:t>
            </a:r>
            <a:r>
              <a:rPr lang="en-US" sz="1400" dirty="0"/>
              <a:t> Spirit” </a:t>
            </a:r>
            <a:r>
              <a:rPr lang="en-US" sz="1400" dirty="0">
                <a:latin typeface="Calibri" panose="020F0502020204030204" pitchFamily="34" charset="0"/>
              </a:rPr>
              <a:t>(a “3-Cs” spirit: </a:t>
            </a:r>
            <a:r>
              <a:rPr lang="en-US" sz="1400" i="1" dirty="0">
                <a:latin typeface="Calibri" panose="020F0502020204030204" pitchFamily="34" charset="0"/>
              </a:rPr>
              <a:t>creative, cooperative and confident spirit</a:t>
            </a:r>
            <a:r>
              <a:rPr lang="en-US" sz="1400" dirty="0">
                <a:latin typeface="Calibri" panose="020F0502020204030204" pitchFamily="34" charset="0"/>
              </a:rPr>
              <a:t> to achieve common goals successfully) </a:t>
            </a:r>
            <a:r>
              <a:rPr lang="en-US" sz="1400" dirty="0" smtClean="0"/>
              <a:t>and </a:t>
            </a:r>
            <a:r>
              <a:rPr lang="en-US" sz="1400" dirty="0"/>
              <a:t>culture of continues performance </a:t>
            </a:r>
            <a:r>
              <a:rPr lang="en-US" sz="1400" dirty="0" smtClean="0"/>
              <a:t>improvement.</a:t>
            </a: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7" y="4586964"/>
            <a:ext cx="6342168" cy="4345543"/>
          </a:xfrm>
        </p:spPr>
        <p:txBody>
          <a:bodyPr>
            <a:noAutofit/>
          </a:bodyPr>
          <a:lstStyle/>
          <a:p>
            <a:pPr marL="285750" indent="-285750">
              <a:spcAft>
                <a:spcPts val="400"/>
              </a:spcAft>
              <a:buFont typeface="Arial" panose="020B0604020202020204" pitchFamily="34" charset="0"/>
              <a:buChar char="•"/>
            </a:pPr>
            <a:r>
              <a:rPr lang="en-US" sz="1400" dirty="0">
                <a:latin typeface="Calibri" panose="020F0502020204030204" pitchFamily="34" charset="0"/>
              </a:rPr>
              <a:t>Continues improvement culture and customer focus policy </a:t>
            </a:r>
            <a:r>
              <a:rPr lang="en-US" sz="1400" dirty="0" smtClean="0">
                <a:latin typeface="Calibri" panose="020F0502020204030204" pitchFamily="34" charset="0"/>
              </a:rPr>
              <a:t>are the key success strategies to </a:t>
            </a:r>
            <a:r>
              <a:rPr lang="en-US" sz="1400" dirty="0">
                <a:latin typeface="Calibri" panose="020F0502020204030204" pitchFamily="34" charset="0"/>
              </a:rPr>
              <a:t>gain Government trust and customer </a:t>
            </a:r>
            <a:r>
              <a:rPr lang="en-US" sz="1400" dirty="0" smtClean="0">
                <a:latin typeface="Calibri" panose="020F0502020204030204" pitchFamily="34" charset="0"/>
              </a:rPr>
              <a:t>satisfaction to achieve our common goals to sustain our beloved organization. It play </a:t>
            </a:r>
            <a:r>
              <a:rPr lang="en-US" sz="1400" dirty="0">
                <a:latin typeface="Calibri" panose="020F0502020204030204" pitchFamily="34" charset="0"/>
              </a:rPr>
              <a:t>an important roles </a:t>
            </a:r>
            <a:r>
              <a:rPr lang="en-US" sz="1400" dirty="0" smtClean="0">
                <a:latin typeface="Calibri" panose="020F0502020204030204" pitchFamily="34" charset="0"/>
              </a:rPr>
              <a:t>in: </a:t>
            </a:r>
            <a:endParaRPr lang="en-US" sz="1400" dirty="0">
              <a:latin typeface="Calibri" panose="020F0502020204030204" pitchFamily="34" charset="0"/>
            </a:endParaRPr>
          </a:p>
          <a:p>
            <a:pPr marL="719138" indent="-342900">
              <a:spcAft>
                <a:spcPts val="0"/>
              </a:spcAft>
              <a:buFont typeface="Courier New" panose="02070309020205020404" pitchFamily="49" charset="0"/>
              <a:buChar char="o"/>
            </a:pPr>
            <a:r>
              <a:rPr lang="en-US" sz="1400" dirty="0">
                <a:latin typeface="Calibri" panose="020F0502020204030204" pitchFamily="34" charset="0"/>
              </a:rPr>
              <a:t>Significant increments of WSF revenue (8.8 X from 2001) </a:t>
            </a:r>
            <a:r>
              <a:rPr lang="en-US" sz="1400" dirty="0" smtClean="0">
                <a:latin typeface="Calibri" panose="020F0502020204030204" pitchFamily="34" charset="0"/>
              </a:rPr>
              <a:t>for better implement of WRM and water </a:t>
            </a:r>
            <a:r>
              <a:rPr lang="en-US" sz="1400" dirty="0">
                <a:latin typeface="Calibri" panose="020F0502020204030204" pitchFamily="34" charset="0"/>
              </a:rPr>
              <a:t>resources service </a:t>
            </a:r>
            <a:r>
              <a:rPr lang="en-US" sz="1400" dirty="0" smtClean="0">
                <a:latin typeface="Calibri" panose="020F0502020204030204" pitchFamily="34" charset="0"/>
              </a:rPr>
              <a:t>delivery in the basin;</a:t>
            </a:r>
            <a:endParaRPr lang="en-US" sz="1400" dirty="0">
              <a:latin typeface="Calibri" panose="020F0502020204030204" pitchFamily="34" charset="0"/>
            </a:endParaRPr>
          </a:p>
          <a:p>
            <a:pPr marL="719138" indent="-342900">
              <a:spcAft>
                <a:spcPts val="0"/>
              </a:spcAft>
              <a:buFont typeface="Courier New" panose="02070309020205020404" pitchFamily="49" charset="0"/>
              <a:buChar char="o"/>
            </a:pPr>
            <a:r>
              <a:rPr lang="en-US" sz="1400" dirty="0">
                <a:latin typeface="Calibri" panose="020F0502020204030204" pitchFamily="34" charset="0"/>
              </a:rPr>
              <a:t>Resulting the </a:t>
            </a:r>
            <a:r>
              <a:rPr lang="en-US" sz="1400" dirty="0" smtClean="0">
                <a:latin typeface="Calibri" panose="020F0502020204030204" pitchFamily="34" charset="0"/>
              </a:rPr>
              <a:t>Government intention to </a:t>
            </a:r>
            <a:r>
              <a:rPr lang="en-US" sz="1400" dirty="0">
                <a:latin typeface="Calibri" panose="020F0502020204030204" pitchFamily="34" charset="0"/>
              </a:rPr>
              <a:t>adopt Corporate Typed RBO as the “</a:t>
            </a:r>
            <a:r>
              <a:rPr lang="en-US" sz="1400" i="1" dirty="0">
                <a:latin typeface="Calibri" panose="020F0502020204030204" pitchFamily="34" charset="0"/>
              </a:rPr>
              <a:t>end-goals</a:t>
            </a:r>
            <a:r>
              <a:rPr lang="en-US" sz="1400" dirty="0">
                <a:latin typeface="Calibri" panose="020F0502020204030204" pitchFamily="34" charset="0"/>
              </a:rPr>
              <a:t>” of Indonesian </a:t>
            </a:r>
            <a:r>
              <a:rPr lang="en-US" sz="1400" dirty="0" smtClean="0">
                <a:latin typeface="Calibri" panose="020F0502020204030204" pitchFamily="34" charset="0"/>
              </a:rPr>
              <a:t>RBOs; and</a:t>
            </a:r>
          </a:p>
          <a:p>
            <a:pPr marL="719138" indent="-342900">
              <a:spcAft>
                <a:spcPts val="0"/>
              </a:spcAft>
              <a:buFont typeface="Courier New" panose="02070309020205020404" pitchFamily="49" charset="0"/>
              <a:buChar char="o"/>
            </a:pPr>
            <a:r>
              <a:rPr lang="en-US" sz="1400" dirty="0" smtClean="0">
                <a:latin typeface="Calibri" panose="020F0502020204030204" pitchFamily="34" charset="0"/>
              </a:rPr>
              <a:t>Get Government decision in scaling-up </a:t>
            </a:r>
            <a:r>
              <a:rPr lang="en-US" sz="1400" dirty="0">
                <a:latin typeface="Calibri" panose="020F0502020204030204" pitchFamily="34" charset="0"/>
              </a:rPr>
              <a:t>PJT to be National–wide corporate RBO to manage national strategic RB. </a:t>
            </a:r>
          </a:p>
          <a:p>
            <a:pPr marL="717550">
              <a:spcAft>
                <a:spcPts val="0"/>
              </a:spcAft>
            </a:pPr>
            <a:r>
              <a:rPr lang="en-US" sz="1400" dirty="0" smtClean="0">
                <a:latin typeface="Calibri" panose="020F0502020204030204" pitchFamily="34" charset="0"/>
              </a:rPr>
              <a:t>The Government issued the Presidential </a:t>
            </a:r>
            <a:r>
              <a:rPr lang="en-US" sz="1400" dirty="0">
                <a:latin typeface="Calibri" panose="020F0502020204030204" pitchFamily="34" charset="0"/>
              </a:rPr>
              <a:t>Decree </a:t>
            </a:r>
            <a:r>
              <a:rPr lang="en-US" sz="1400" dirty="0" smtClean="0">
                <a:latin typeface="Calibri" panose="020F0502020204030204" pitchFamily="34" charset="0"/>
              </a:rPr>
              <a:t>2/2014 as legal basic for PJT </a:t>
            </a:r>
            <a:r>
              <a:rPr lang="en-US" sz="1400" dirty="0">
                <a:latin typeface="Calibri" panose="020F0502020204030204" pitchFamily="34" charset="0"/>
              </a:rPr>
              <a:t>I </a:t>
            </a:r>
            <a:r>
              <a:rPr lang="en-US" sz="1400" dirty="0" smtClean="0">
                <a:latin typeface="Calibri" panose="020F0502020204030204" pitchFamily="34" charset="0"/>
              </a:rPr>
              <a:t>manage </a:t>
            </a:r>
            <a:r>
              <a:rPr lang="en-US" sz="1400" dirty="0">
                <a:latin typeface="Calibri" panose="020F0502020204030204" pitchFamily="34" charset="0"/>
              </a:rPr>
              <a:t>WR in 3 other river basins</a:t>
            </a:r>
          </a:p>
          <a:p>
            <a:pPr marL="295237" indent="-295237">
              <a:buFont typeface="Arial"/>
              <a:buChar char="•"/>
              <a:defRPr lang="en-US"/>
            </a:pPr>
            <a:r>
              <a:rPr lang="en-US" sz="1400" dirty="0" smtClean="0"/>
              <a:t>External </a:t>
            </a:r>
            <a:r>
              <a:rPr lang="en-US" sz="1400" dirty="0"/>
              <a:t>acknowledgment that “</a:t>
            </a:r>
            <a:r>
              <a:rPr lang="en-US" sz="1400" i="1" dirty="0"/>
              <a:t>PJT I and the </a:t>
            </a:r>
            <a:r>
              <a:rPr lang="en-US" sz="1400" i="1" dirty="0" err="1"/>
              <a:t>Brantas</a:t>
            </a:r>
            <a:r>
              <a:rPr lang="en-US" sz="1400" i="1" dirty="0"/>
              <a:t> basin has turned into a well-known example not only in Indonesia but also in an international context</a:t>
            </a:r>
            <a:r>
              <a:rPr lang="en-US" sz="1400" dirty="0"/>
              <a:t>” (Bhat, Et Al., 2005) has to be used as a modality to achieve the vision: “</a:t>
            </a:r>
            <a:r>
              <a:rPr lang="en-US" sz="1400" i="1" dirty="0"/>
              <a:t>To be One of the Best RBO in Asia Pacific by 2025</a:t>
            </a:r>
            <a:r>
              <a:rPr lang="en-US" sz="1400" dirty="0"/>
              <a:t>”.</a:t>
            </a:r>
            <a:r>
              <a:rPr lang="en-US" sz="1400" b="1" dirty="0"/>
              <a:t> </a:t>
            </a:r>
            <a:endParaRPr lang="en-S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latinLnBrk="0">
              <a:defRPr lang="en-US"/>
            </a:pPr>
            <a:endParaRPr lang="en-US" altLang=""/>
          </a:p>
        </p:txBody>
      </p:sp>
      <p:sp>
        <p:nvSpPr>
          <p:cNvPr id="4" name="Slide Number Placeholder 3"/>
          <p:cNvSpPr>
            <a:spLocks noGrp="1"/>
          </p:cNvSpPr>
          <p:nvPr>
            <p:ph type="sldNum" sz="quarter" idx="10"/>
          </p:nvPr>
        </p:nvSpPr>
        <p:spPr/>
        <p:txBody>
          <a:bodyPr/>
          <a:lstStyle/>
          <a:p>
            <a:pPr lvl="0">
              <a:defRPr lang="en-US"/>
            </a:pPr>
            <a:fld id="{75693FD4-8F83-4EF7-AC3F-0DC0388986B0}" type="slidenum">
              <a:rPr lang="en-US"/>
              <a:pPr lvl="0">
                <a:defRPr lang="en-US"/>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600245"/>
            <a:ext cx="6265757" cy="4747908"/>
          </a:xfrm>
        </p:spPr>
        <p:txBody>
          <a:bodyPr>
            <a:noAutofit/>
          </a:bodyPr>
          <a:lstStyle/>
          <a:p>
            <a:pPr lvl="0">
              <a:defRPr lang="en-US"/>
            </a:pPr>
            <a:r>
              <a:rPr lang="en-US" sz="1400"/>
              <a:t>The notion of capacity is normally associated with individual, organizational and societal “capabilities” to perform functions effectively, efficiently and sustainably.</a:t>
            </a:r>
            <a:r>
              <a:rPr lang="en-US" sz="1400" b="1"/>
              <a:t> </a:t>
            </a:r>
          </a:p>
          <a:p>
            <a:pPr lvl="0">
              <a:defRPr lang="en-US"/>
            </a:pPr>
            <a:r>
              <a:rPr lang="en-US" sz="1400"/>
              <a:t>The is far more than a development of technical competencies but a process of transformative change that takes place in a continuous and complex process. </a:t>
            </a:r>
          </a:p>
          <a:p>
            <a:pPr lvl="0">
              <a:defRPr lang="en-US"/>
            </a:pPr>
            <a:r>
              <a:rPr lang="en-US" sz="1400"/>
              <a:t>CD programs are more successful and are more likely to be sustainable when they</a:t>
            </a:r>
            <a:r>
              <a:rPr lang="en-US" sz="1400" i="1"/>
              <a:t> respond to an internal initiative</a:t>
            </a:r>
            <a:r>
              <a:rPr lang="en-US" sz="1400"/>
              <a:t>. </a:t>
            </a:r>
          </a:p>
          <a:p>
            <a:pPr lvl="0">
              <a:defRPr lang="en-US"/>
            </a:pPr>
            <a:r>
              <a:rPr lang="en-US" sz="1400"/>
              <a:t>And, strong leadership and political commitment are the most fundamental attributes to build willingness and motivation to participate for assuring a locally driven process of the CD initiatives.</a:t>
            </a:r>
          </a:p>
          <a:p>
            <a:pPr lvl="0">
              <a:defRPr lang="en-US"/>
            </a:pPr>
            <a:r>
              <a:rPr lang="en-US" sz="1400"/>
              <a:t>How effective, efficient and sustainable the capacity development initiatives is depend also on the commitment and consistency of management and employees to develop, strengthen and maintain their organization culture. </a:t>
            </a:r>
          </a:p>
          <a:p>
            <a:pPr lvl="0">
              <a:defRPr lang="en-US"/>
            </a:pPr>
            <a:r>
              <a:rPr lang="en-US" sz="1400"/>
              <a:t>Organization cultures is a set of  collective behavior as a reflection of beliefs, values, and norms that should be maintain in the organization. </a:t>
            </a:r>
          </a:p>
          <a:p>
            <a:pPr lvl="0" latinLnBrk="0">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305649" y="4586964"/>
            <a:ext cx="6265757" cy="4908855"/>
          </a:xfrm>
        </p:spPr>
        <p:txBody>
          <a:bodyPr>
            <a:noAutofit/>
          </a:bodyPr>
          <a:lstStyle/>
          <a:p>
            <a:pPr marL="206557" indent="-206557">
              <a:buClr>
                <a:srgbClr val="000000"/>
              </a:buClr>
              <a:buFont typeface="Arial"/>
              <a:buChar char="•"/>
              <a:defRPr lang="en-US"/>
            </a:pPr>
            <a:r>
              <a:rPr lang="en-US" sz="1400"/>
              <a:t>The Brantas River having 320 km long is characterized by clockwise watercourse centering on Mount Kelud. The Brantas originates from the southeastern side of Mount Arjuna located in the center of its basin. The Brantas travels past major volcanic ranges in the basin.</a:t>
            </a:r>
          </a:p>
          <a:p>
            <a:pPr marL="177142" indent="-177142">
              <a:buFont typeface="Arial"/>
              <a:buChar char="•"/>
              <a:defRPr lang="en-US"/>
            </a:pPr>
            <a:r>
              <a:rPr lang="en-US" sz="1400"/>
              <a:t>The Brantas River Basin has 11.8 km2 and it is about 25% of East Java Propvince area. The population in 2010 is about 15.8 million inhabitant or about 45% of East Java population. The Brantas RB area is the center of economic activities of the province</a:t>
            </a:r>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152826" y="4586964"/>
            <a:ext cx="6571403" cy="4908855"/>
          </a:xfrm>
        </p:spPr>
        <p:txBody>
          <a:bodyPr>
            <a:noAutofit/>
          </a:bodyPr>
          <a:lstStyle/>
          <a:p>
            <a:pPr marL="177142" indent="-177142">
              <a:buFont typeface="Arial"/>
              <a:buChar char="•"/>
              <a:defRPr lang="en-US"/>
            </a:pPr>
            <a:r>
              <a:rPr lang="en-US" sz="1400" dirty="0"/>
              <a:t>Modern WRD in the </a:t>
            </a:r>
            <a:r>
              <a:rPr lang="en-US" sz="1400" dirty="0" err="1"/>
              <a:t>Brantas</a:t>
            </a:r>
            <a:r>
              <a:rPr lang="en-US" sz="1400" dirty="0"/>
              <a:t> RB was introduced after </a:t>
            </a:r>
            <a:r>
              <a:rPr lang="en-US" sz="1400" dirty="0" err="1"/>
              <a:t>GoI</a:t>
            </a:r>
            <a:r>
              <a:rPr lang="en-US" sz="1400" dirty="0"/>
              <a:t> requested the preparation of a comprehensive WRD plan to </a:t>
            </a:r>
            <a:r>
              <a:rPr lang="en-US" sz="1400" dirty="0" err="1"/>
              <a:t>GoJ</a:t>
            </a:r>
            <a:r>
              <a:rPr lang="en-US" sz="1400" dirty="0"/>
              <a:t>. </a:t>
            </a:r>
          </a:p>
          <a:p>
            <a:pPr marL="177142" indent="-177142">
              <a:buFont typeface="Arial"/>
              <a:buChar char="•"/>
              <a:defRPr lang="en-US"/>
            </a:pPr>
            <a:r>
              <a:rPr lang="en-US" sz="1400" dirty="0"/>
              <a:t>WRM should be undertaken integrated, comprehensive, and sustainable manner based on master plan with the river basin as one of management unit. These principles are known as </a:t>
            </a:r>
            <a:r>
              <a:rPr lang="en-US" sz="1400" b="1" dirty="0"/>
              <a:t>One River, One Plan, and One Management</a:t>
            </a:r>
            <a:r>
              <a:rPr lang="en-US" sz="1400" dirty="0"/>
              <a:t> principle.</a:t>
            </a:r>
          </a:p>
          <a:p>
            <a:pPr marL="180423" indent="-180423">
              <a:spcBef>
                <a:spcPts val="0"/>
              </a:spcBef>
              <a:spcAft>
                <a:spcPts val="620"/>
              </a:spcAft>
              <a:buFont typeface="Arial"/>
              <a:buChar char="•"/>
              <a:defRPr lang="en-US"/>
            </a:pPr>
            <a:r>
              <a:rPr lang="en-US" sz="1400" dirty="0"/>
              <a:t>The master plan was periodically reviewed to update the plans accordance to the basin emerging issues and national development requirements.</a:t>
            </a:r>
          </a:p>
          <a:p>
            <a:pPr marL="465818" lvl="1" indent="-295237">
              <a:spcBef>
                <a:spcPts val="0"/>
              </a:spcBef>
              <a:spcAft>
                <a:spcPts val="0"/>
              </a:spcAft>
              <a:buFont typeface="Courier New"/>
              <a:buChar char="o"/>
              <a:defRPr lang="en-US"/>
            </a:pPr>
            <a:r>
              <a:rPr lang="en-US" sz="1400" b="1" dirty="0"/>
              <a:t>Master Plan I</a:t>
            </a:r>
            <a:r>
              <a:rPr lang="en-US" sz="1400" dirty="0"/>
              <a:t> (1961), emphasized mainly on flood control (main issues of the RB)</a:t>
            </a:r>
          </a:p>
          <a:p>
            <a:pPr marL="465818" lvl="1" indent="-295237">
              <a:spcBef>
                <a:spcPts val="0"/>
              </a:spcBef>
              <a:spcAft>
                <a:spcPts val="0"/>
              </a:spcAft>
              <a:buFont typeface="Courier New"/>
              <a:buChar char="o"/>
              <a:defRPr lang="en-US"/>
            </a:pPr>
            <a:r>
              <a:rPr lang="en-US" sz="1400" b="1" dirty="0"/>
              <a:t>Master Plan II</a:t>
            </a:r>
            <a:r>
              <a:rPr lang="en-US" sz="1400" dirty="0"/>
              <a:t> (1973), emphasized mainly on irrigation dev. to support national food sustainability program </a:t>
            </a:r>
          </a:p>
          <a:p>
            <a:pPr marL="465818" lvl="1" indent="-295237">
              <a:spcBef>
                <a:spcPts val="0"/>
              </a:spcBef>
              <a:spcAft>
                <a:spcPts val="0"/>
              </a:spcAft>
              <a:buFont typeface="Courier New"/>
              <a:buChar char="o"/>
              <a:defRPr lang="en-US"/>
            </a:pPr>
            <a:r>
              <a:rPr lang="en-US" sz="1400" b="1" dirty="0"/>
              <a:t>Master Plan III</a:t>
            </a:r>
            <a:r>
              <a:rPr lang="en-US" sz="1400" dirty="0"/>
              <a:t> (1985) emphasized mainly on WS for domestic and industrial uses to support the government policy on industrialization.</a:t>
            </a:r>
          </a:p>
          <a:p>
            <a:pPr marL="465818" lvl="1" indent="-295237">
              <a:spcBef>
                <a:spcPts val="0"/>
              </a:spcBef>
              <a:spcAft>
                <a:spcPts val="620"/>
              </a:spcAft>
              <a:buFont typeface="Courier New"/>
              <a:buChar char="o"/>
              <a:defRPr lang="en-US"/>
            </a:pPr>
            <a:r>
              <a:rPr lang="en-US" sz="1400" b="1" dirty="0"/>
              <a:t>Master Plan IV</a:t>
            </a:r>
            <a:r>
              <a:rPr lang="en-US" sz="1400" dirty="0"/>
              <a:t> (1998), emphasized mainly on conservation and effective WRM to face the challenge of environmental degradation &amp; effective water governance.</a:t>
            </a:r>
          </a:p>
          <a:p>
            <a:pPr marL="295237" indent="-295237">
              <a:spcBef>
                <a:spcPts val="0"/>
              </a:spcBef>
              <a:spcAft>
                <a:spcPts val="620"/>
              </a:spcAft>
              <a:buFont typeface="Arial"/>
              <a:buChar char="•"/>
              <a:defRPr lang="en-US"/>
            </a:pPr>
            <a:endParaRPr lang="en-US" altLang="" sz="1400" dirty="0"/>
          </a:p>
          <a:p>
            <a:pPr marL="177142" indent="-177142">
              <a:spcBef>
                <a:spcPts val="0"/>
              </a:spcBef>
              <a:spcAft>
                <a:spcPts val="620"/>
              </a:spcAft>
              <a:buFont typeface="Arial"/>
              <a:buChar char="•"/>
              <a:defRPr lang="en-US"/>
            </a:pPr>
            <a:endParaRPr lang="en-US" altLang="" sz="1400" dirty="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a:xfrm>
            <a:off x="152826" y="4586964"/>
            <a:ext cx="6571403" cy="4908855"/>
          </a:xfrm>
        </p:spPr>
        <p:txBody>
          <a:bodyPr>
            <a:noAutofit/>
          </a:bodyPr>
          <a:lstStyle/>
          <a:p>
            <a:pPr marL="295237" indent="-295237">
              <a:spcBef>
                <a:spcPts val="0"/>
              </a:spcBef>
              <a:spcAft>
                <a:spcPts val="620"/>
              </a:spcAft>
              <a:buFont typeface="Arial"/>
              <a:buChar char="•"/>
              <a:defRPr lang="en-US"/>
            </a:pPr>
            <a:r>
              <a:rPr lang="en-US" sz="1400"/>
              <a:t>During 30 years, WRD in the basin resulted into:</a:t>
            </a:r>
          </a:p>
          <a:p>
            <a:pPr marL="646241" lvl="1" indent="-295237">
              <a:spcBef>
                <a:spcPts val="0"/>
              </a:spcBef>
              <a:spcAft>
                <a:spcPts val="0"/>
              </a:spcAft>
              <a:buFont typeface="Courier New"/>
              <a:buChar char="o"/>
              <a:defRPr lang="en-US"/>
            </a:pPr>
            <a:r>
              <a:rPr lang="en-US" sz="1400"/>
              <a:t>7 (seven) dams and reservoirs, </a:t>
            </a:r>
          </a:p>
          <a:p>
            <a:pPr marL="646241" lvl="1" indent="-295237">
              <a:spcBef>
                <a:spcPts val="0"/>
              </a:spcBef>
              <a:spcAft>
                <a:spcPts val="0"/>
              </a:spcAft>
              <a:buFont typeface="Courier New"/>
              <a:buChar char="o"/>
              <a:defRPr lang="en-US"/>
            </a:pPr>
            <a:r>
              <a:rPr lang="en-US" sz="1400"/>
              <a:t>6 (six) barrages and gates, </a:t>
            </a:r>
          </a:p>
          <a:p>
            <a:pPr marL="646241" lvl="1" indent="-295237">
              <a:spcBef>
                <a:spcPts val="0"/>
              </a:spcBef>
              <a:spcAft>
                <a:spcPts val="0"/>
              </a:spcAft>
              <a:buFont typeface="Courier New"/>
              <a:buChar char="o"/>
              <a:defRPr lang="en-US"/>
            </a:pPr>
            <a:r>
              <a:rPr lang="en-US" sz="1400"/>
              <a:t>4 (four) river-improvement-schemes, </a:t>
            </a:r>
          </a:p>
          <a:p>
            <a:pPr marL="646241" lvl="1" indent="-295237">
              <a:spcBef>
                <a:spcPts val="0"/>
              </a:spcBef>
              <a:spcAft>
                <a:spcPts val="620"/>
              </a:spcAft>
              <a:buFont typeface="Courier New"/>
              <a:buChar char="o"/>
              <a:defRPr lang="en-US"/>
            </a:pPr>
            <a:r>
              <a:rPr lang="en-US" sz="1400"/>
              <a:t>3 (three) rubber dams etc. </a:t>
            </a:r>
          </a:p>
          <a:p>
            <a:pPr marL="351004" lvl="1">
              <a:spcBef>
                <a:spcPts val="0"/>
              </a:spcBef>
              <a:spcAft>
                <a:spcPts val="620"/>
              </a:spcAft>
              <a:defRPr lang="en-US"/>
            </a:pPr>
            <a:r>
              <a:rPr lang="en-US" sz="1400"/>
              <a:t>The total investment was about IDR 7,400 billion or about USD 869 million (based on 2000 price level). </a:t>
            </a:r>
          </a:p>
          <a:p>
            <a:pPr marL="295237" indent="-295237">
              <a:spcBef>
                <a:spcPts val="0"/>
              </a:spcBef>
              <a:spcAft>
                <a:spcPts val="620"/>
              </a:spcAft>
              <a:buFont typeface="Arial"/>
              <a:buChar char="•"/>
              <a:defRPr lang="en-US"/>
            </a:pPr>
            <a:r>
              <a:rPr lang="en-US" sz="1400"/>
              <a:t>The development of the basin is a comprehensive multipurpose project, which uses dams, and reservoir for development of water resources, resulting benefits in flood control, irrigation, and power generation, domestic and industrial water supply</a:t>
            </a:r>
          </a:p>
          <a:p>
            <a:pPr marL="177142" indent="-177142">
              <a:spcBef>
                <a:spcPts val="0"/>
              </a:spcBef>
              <a:spcAft>
                <a:spcPts val="620"/>
              </a:spcAft>
              <a:buFont typeface="Arial"/>
              <a:buChar char="•"/>
              <a:defRPr lang="en-US"/>
            </a:pPr>
            <a:endParaRPr lang="en-US" altLang="" sz="1400"/>
          </a:p>
        </p:txBody>
      </p:sp>
      <p:sp>
        <p:nvSpPr>
          <p:cNvPr id="4" name="Slide Number Placeholder 3"/>
          <p:cNvSpPr>
            <a:spLocks noGrp="1"/>
          </p:cNvSpPr>
          <p:nvPr>
            <p:ph type="sldNum" sz="quarter" idx="10"/>
          </p:nvPr>
        </p:nvSpPr>
        <p:spPr/>
        <p:txBody>
          <a:bodyPr/>
          <a:lstStyle/>
          <a:p>
            <a:pPr>
              <a:defRPr lang="en-US"/>
            </a:pPr>
            <a:fld id="{1F65C151-6575-48B0-9147-687653CC2ABF}" type="slidenum">
              <a:rPr lang="en-US"/>
              <a:pPr>
                <a:def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3175" y="4267200"/>
            <a:ext cx="9140825" cy="2590800"/>
            <a:chOff x="2" y="2688"/>
            <a:chExt cx="5758" cy="1632"/>
          </a:xfrm>
        </p:grpSpPr>
        <p:sp>
          <p:nvSpPr>
            <p:cNvPr id="5" name="Freeform 18"/>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grpSp>
          <p:nvGrpSpPr>
            <p:cNvPr id="6" name="Group 19"/>
            <p:cNvGrpSpPr>
              <a:grpSpLocks/>
            </p:cNvGrpSpPr>
            <p:nvPr userDrawn="1"/>
          </p:nvGrpSpPr>
          <p:grpSpPr bwMode="auto">
            <a:xfrm>
              <a:off x="3528" y="3715"/>
              <a:ext cx="792" cy="521"/>
              <a:chOff x="3527" y="3715"/>
              <a:chExt cx="792" cy="521"/>
            </a:xfrm>
          </p:grpSpPr>
          <p:sp>
            <p:nvSpPr>
              <p:cNvPr id="57" name="Oval 20"/>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58" name="Oval 21"/>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59" name="Oval 22"/>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60" name="Oval 23"/>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61" name="Oval 24"/>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62" name="Freeform 25"/>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3" name="Freeform 26"/>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4" name="Freeform 27"/>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5" name="Freeform 28"/>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fontAlgn="auto">
                  <a:spcBef>
                    <a:spcPts val="0"/>
                  </a:spcBef>
                  <a:spcAft>
                    <a:spcPts val="0"/>
                  </a:spcAft>
                  <a:defRPr/>
                </a:pPr>
                <a:endParaRPr lang="en-US">
                  <a:latin typeface="+mn-lt"/>
                </a:endParaRPr>
              </a:p>
            </p:txBody>
          </p:sp>
          <p:sp>
            <p:nvSpPr>
              <p:cNvPr id="66" name="Freeform 29"/>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7" name="Oval 30"/>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grpSp>
          <p:nvGrpSpPr>
            <p:cNvPr id="7" name="Group 31"/>
            <p:cNvGrpSpPr>
              <a:grpSpLocks/>
            </p:cNvGrpSpPr>
            <p:nvPr userDrawn="1"/>
          </p:nvGrpSpPr>
          <p:grpSpPr bwMode="auto">
            <a:xfrm>
              <a:off x="1776" y="3631"/>
              <a:ext cx="1626" cy="683"/>
              <a:chOff x="1776" y="3631"/>
              <a:chExt cx="1626" cy="683"/>
            </a:xfrm>
          </p:grpSpPr>
          <p:sp>
            <p:nvSpPr>
              <p:cNvPr id="39" name="Oval 32"/>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0" name="Oval 33"/>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1" name="Oval 34"/>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2" name="Oval 35"/>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3" name="Oval 36"/>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4" name="Oval 37"/>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5" name="Oval 38"/>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6" name="Oval 39"/>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47" name="Freeform 40"/>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48" name="Freeform 41"/>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49" name="Freeform 42"/>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50" name="Freeform 43"/>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51" name="Freeform 44"/>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endParaRPr>
              </a:p>
            </p:txBody>
          </p:sp>
          <p:sp>
            <p:nvSpPr>
              <p:cNvPr id="52" name="Freeform 45"/>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endParaRPr>
              </a:p>
            </p:txBody>
          </p:sp>
          <p:sp>
            <p:nvSpPr>
              <p:cNvPr id="53" name="Freeform 46"/>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54" name="Freeform 47"/>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55" name="Freeform 48"/>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56" name="Freeform 49"/>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endParaRPr>
              </a:p>
            </p:txBody>
          </p:sp>
        </p:grpSp>
        <p:grpSp>
          <p:nvGrpSpPr>
            <p:cNvPr id="8" name="Group 50"/>
            <p:cNvGrpSpPr>
              <a:grpSpLocks/>
            </p:cNvGrpSpPr>
            <p:nvPr userDrawn="1"/>
          </p:nvGrpSpPr>
          <p:grpSpPr bwMode="auto">
            <a:xfrm>
              <a:off x="4128" y="3360"/>
              <a:ext cx="1351" cy="821"/>
              <a:chOff x="4128" y="3360"/>
              <a:chExt cx="1351" cy="821"/>
            </a:xfrm>
          </p:grpSpPr>
          <p:sp>
            <p:nvSpPr>
              <p:cNvPr id="22" name="Freeform 51"/>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3" name="Freeform 52"/>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4" name="Freeform 53"/>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5" name="Freeform 54"/>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6" name="Freeform 55"/>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7" name="Freeform 56"/>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8" name="Freeform 57"/>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29" name="Freeform 58"/>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endParaRPr>
              </a:p>
            </p:txBody>
          </p:sp>
          <p:sp>
            <p:nvSpPr>
              <p:cNvPr id="30" name="Freeform 59"/>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31" name="Freeform 60"/>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32" name="Freeform 61"/>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33" name="Oval 62"/>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34" name="Oval 63"/>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35" name="Oval 64"/>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36" name="Oval 65"/>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37" name="Oval 66"/>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38" name="Oval 67"/>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grpSp>
          <p:nvGrpSpPr>
            <p:cNvPr id="9" name="Group 68"/>
            <p:cNvGrpSpPr>
              <a:grpSpLocks/>
            </p:cNvGrpSpPr>
            <p:nvPr userDrawn="1"/>
          </p:nvGrpSpPr>
          <p:grpSpPr bwMode="auto">
            <a:xfrm>
              <a:off x="5280" y="3024"/>
              <a:ext cx="425" cy="258"/>
              <a:chOff x="5280" y="3024"/>
              <a:chExt cx="425" cy="258"/>
            </a:xfrm>
          </p:grpSpPr>
          <p:sp>
            <p:nvSpPr>
              <p:cNvPr id="10" name="Freeform 69"/>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1" name="Freeform 70"/>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2" name="Freeform 71"/>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3" name="Freeform 72"/>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4" name="Freeform 73"/>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5" name="Freeform 74"/>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6" name="Freeform 75"/>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grpSp>
            <p:nvGrpSpPr>
              <p:cNvPr id="17" name="Group 76"/>
              <p:cNvGrpSpPr>
                <a:grpSpLocks/>
              </p:cNvGrpSpPr>
              <p:nvPr/>
            </p:nvGrpSpPr>
            <p:grpSpPr bwMode="auto">
              <a:xfrm>
                <a:off x="5381" y="3085"/>
                <a:ext cx="227" cy="132"/>
                <a:chOff x="5381" y="3085"/>
                <a:chExt cx="227" cy="132"/>
              </a:xfrm>
            </p:grpSpPr>
            <p:sp>
              <p:nvSpPr>
                <p:cNvPr id="18" name="Oval 77"/>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19" name="Oval 78"/>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20" name="Oval 79"/>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sp>
              <p:nvSpPr>
                <p:cNvPr id="21" name="Oval 80"/>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grpSp>
      </p:grpSp>
      <p:sp>
        <p:nvSpPr>
          <p:cNvPr id="68" name="Rectangle 11"/>
          <p:cNvSpPr>
            <a:spLocks noChangeArrowheads="1"/>
          </p:cNvSpPr>
          <p:nvPr userDrawn="1"/>
        </p:nvSpPr>
        <p:spPr bwMode="auto">
          <a:xfrm>
            <a:off x="755650" y="3200400"/>
            <a:ext cx="7931150" cy="762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65548" name="Rectangle 12"/>
          <p:cNvSpPr>
            <a:spLocks noGrp="1" noChangeArrowheads="1"/>
          </p:cNvSpPr>
          <p:nvPr>
            <p:ph type="ctrTitle"/>
          </p:nvPr>
        </p:nvSpPr>
        <p:spPr>
          <a:xfrm>
            <a:off x="685800" y="1752600"/>
            <a:ext cx="7772400" cy="1219200"/>
          </a:xfrm>
          <a:noFill/>
        </p:spPr>
        <p:txBody>
          <a:bodyPr/>
          <a:lstStyle>
            <a:lvl1pPr algn="ctr">
              <a:defRPr sz="4000" b="1" cap="none" spc="0">
                <a:ln>
                  <a:noFill/>
                </a:ln>
                <a:solidFill>
                  <a:schemeClr val="tx2"/>
                </a:solidFill>
                <a:effectLst/>
                <a:latin typeface="Calibri" pitchFamily="34" charset="0"/>
                <a:cs typeface="Calibri" pitchFamily="34" charset="0"/>
              </a:defRPr>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latin typeface="Calibri" pitchFamily="34" charset="0"/>
                <a:cs typeface="Calibri" pitchFamily="34" charset="0"/>
              </a:defRPr>
            </a:lvl1pPr>
          </a:lstStyle>
          <a:p>
            <a:r>
              <a:rPr lang="en-US" smtClean="0"/>
              <a:t>Click to edit Master subtitle style</a:t>
            </a:r>
            <a:endParaRPr lang="en-US"/>
          </a:p>
        </p:txBody>
      </p:sp>
      <p:sp>
        <p:nvSpPr>
          <p:cNvPr id="69" name="Rectangle 14"/>
          <p:cNvSpPr>
            <a:spLocks noGrp="1" noChangeArrowheads="1"/>
          </p:cNvSpPr>
          <p:nvPr>
            <p:ph type="dt" sz="half" idx="10"/>
          </p:nvPr>
        </p:nvSpPr>
        <p:spPr>
          <a:xfrm>
            <a:off x="76200" y="6248400"/>
            <a:ext cx="1905000" cy="457200"/>
          </a:xfrm>
        </p:spPr>
        <p:txBody>
          <a:bodyPr/>
          <a:lstStyle>
            <a:lvl1pPr algn="l">
              <a:defRPr sz="1400">
                <a:solidFill>
                  <a:schemeClr val="bg2"/>
                </a:solidFill>
                <a:latin typeface="+mn-lt"/>
              </a:defRPr>
            </a:lvl1pPr>
          </a:lstStyle>
          <a:p>
            <a:pPr>
              <a:defRPr/>
            </a:pPr>
            <a:fld id="{B084F4D5-CC5F-4739-870B-6EB5BEB479CF}" type="datetimeFigureOut">
              <a:rPr lang="en-US"/>
              <a:pPr>
                <a:defRPr/>
              </a:pPr>
              <a:t>2/2/2015</a:t>
            </a:fld>
            <a:endParaRPr lang="en-US"/>
          </a:p>
        </p:txBody>
      </p:sp>
      <p:sp>
        <p:nvSpPr>
          <p:cNvPr id="70" name="Rectangle 1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chemeClr val="bg2"/>
                </a:solidFill>
                <a:latin typeface="+mn-lt"/>
              </a:defRPr>
            </a:lvl1pPr>
          </a:lstStyle>
          <a:p>
            <a:pPr>
              <a:defRPr/>
            </a:pPr>
            <a:endParaRPr lang="en-US"/>
          </a:p>
        </p:txBody>
      </p:sp>
      <p:sp>
        <p:nvSpPr>
          <p:cNvPr id="71" name="Rectangle 16"/>
          <p:cNvSpPr>
            <a:spLocks noGrp="1" noChangeArrowheads="1"/>
          </p:cNvSpPr>
          <p:nvPr>
            <p:ph type="sldNum" sz="quarter" idx="12"/>
          </p:nvPr>
        </p:nvSpPr>
        <p:spPr>
          <a:xfrm>
            <a:off x="7162800" y="6248400"/>
            <a:ext cx="1905000" cy="457200"/>
          </a:xfrm>
        </p:spPr>
        <p:txBody>
          <a:bodyPr/>
          <a:lstStyle>
            <a:lvl1pPr>
              <a:defRPr sz="1400">
                <a:solidFill>
                  <a:schemeClr val="bg2"/>
                </a:solidFill>
                <a:latin typeface="+mn-lt"/>
              </a:defRPr>
            </a:lvl1pPr>
          </a:lstStyle>
          <a:p>
            <a:pPr>
              <a:defRPr/>
            </a:pPr>
            <a:fld id="{88DDF8F5-1099-4F1C-BF4C-085892C07C21}" type="slidenum">
              <a:rPr lang="en-US"/>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C2097E97-1E93-4303-8C80-A77222B5E01E}" type="datetimeFigureOut">
              <a:rPr lang="en-US"/>
              <a:pPr>
                <a:defRPr/>
              </a:pPr>
              <a:t>2/2/2015</a:t>
            </a:fld>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0F4F681E-F045-491F-A8F2-5805FEFED102}" type="slidenum">
              <a:rPr lang="en-US"/>
              <a:pPr>
                <a:defRPr/>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04800"/>
            <a:ext cx="2006600"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8800" y="304800"/>
            <a:ext cx="587057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7E4FD418-B920-4B34-8BBD-3074308EB421}" type="datetimeFigureOut">
              <a:rPr lang="en-US"/>
              <a:pPr>
                <a:defRPr/>
              </a:pPr>
              <a:t>2/2/2015</a:t>
            </a:fld>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52FA5615-9599-41FD-8DE5-0D1603BCBF7C}" type="slidenum">
              <a:rPr lang="en-US"/>
              <a:pPr>
                <a:defRPr/>
              </a:pPr>
              <a:t>‹#›</a:t>
            </a:fld>
            <a:endParaRPr lang="en-US"/>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58800" y="304800"/>
            <a:ext cx="8029575"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828800"/>
            <a:ext cx="3924300" cy="4303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9243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3924300" cy="2076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24600"/>
            <a:ext cx="1905000" cy="457200"/>
          </a:xfrm>
        </p:spPr>
        <p:txBody>
          <a:bodyPr/>
          <a:lstStyle>
            <a:lvl1pPr>
              <a:defRPr/>
            </a:lvl1pPr>
          </a:lstStyle>
          <a:p>
            <a:pPr>
              <a:defRPr/>
            </a:pPr>
            <a:fld id="{EA86EF8C-285C-4D4D-B5C9-B2C77163E7BB}" type="datetimeFigureOut">
              <a:rPr lang="en-US"/>
              <a:pPr>
                <a:defRPr/>
              </a:pPr>
              <a:t>2/2/2015</a:t>
            </a:fld>
            <a:endParaRPr lang="en-US"/>
          </a:p>
        </p:txBody>
      </p:sp>
      <p:sp>
        <p:nvSpPr>
          <p:cNvPr id="7" name="Slide Number Placeholder 6"/>
          <p:cNvSpPr>
            <a:spLocks noGrp="1"/>
          </p:cNvSpPr>
          <p:nvPr>
            <p:ph type="sldNum" sz="quarter" idx="11"/>
          </p:nvPr>
        </p:nvSpPr>
        <p:spPr>
          <a:xfrm>
            <a:off x="6934200" y="6324600"/>
            <a:ext cx="1905000" cy="457200"/>
          </a:xfrm>
        </p:spPr>
        <p:txBody>
          <a:bodyPr/>
          <a:lstStyle>
            <a:lvl1pPr>
              <a:defRPr/>
            </a:lvl1pPr>
          </a:lstStyle>
          <a:p>
            <a:pPr>
              <a:defRPr/>
            </a:pPr>
            <a:fld id="{43A6F6EC-DD8D-4D52-BEE0-D9D78872C24C}" type="slidenum">
              <a:rPr lang="en-US"/>
              <a:pPr>
                <a:defRPr/>
              </a:pPr>
              <a:t>‹#›</a:t>
            </a:fld>
            <a:endParaRPr lang="en-US"/>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07B9E910-68DB-49F9-BAFF-0B06FBF74691}" type="datetime1">
              <a:rPr lang="en-US" smtClean="0"/>
              <a:t>2/2/2015</a:t>
            </a:fld>
            <a:endParaRPr lang="en-US" dirty="0"/>
          </a:p>
        </p:txBody>
      </p:sp>
      <p:sp>
        <p:nvSpPr>
          <p:cNvPr id="4" name="Footer Placeholder 4"/>
          <p:cNvSpPr>
            <a:spLocks noGrp="1"/>
          </p:cNvSpPr>
          <p:nvPr>
            <p:ph type="ftr" sz="quarter" idx="11"/>
          </p:nvPr>
        </p:nvSpPr>
        <p:spPr>
          <a:xfrm>
            <a:off x="3352800" y="6356350"/>
            <a:ext cx="2895600" cy="365125"/>
          </a:xfrm>
          <a:prstGeom prst="rect">
            <a:avLst/>
          </a:prstGeo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
        <p:nvSpPr>
          <p:cNvPr id="10" name="Rounded Rectangle 9"/>
          <p:cNvSpPr/>
          <p:nvPr userDrawn="1"/>
        </p:nvSpPr>
        <p:spPr bwMode="auto">
          <a:xfrm>
            <a:off x="5410200" y="0"/>
            <a:ext cx="3733800" cy="90948"/>
          </a:xfrm>
          <a:prstGeom prst="roundRect">
            <a:avLst/>
          </a:prstGeom>
          <a:solidFill>
            <a:srgbClr val="FF0000"/>
          </a:solidFill>
          <a:ln w="952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ahoma" pitchFamily="34" charset="0"/>
            </a:endParaRPr>
          </a:p>
        </p:txBody>
      </p:sp>
      <p:grpSp>
        <p:nvGrpSpPr>
          <p:cNvPr id="11" name="Group 10"/>
          <p:cNvGrpSpPr/>
          <p:nvPr userDrawn="1"/>
        </p:nvGrpSpPr>
        <p:grpSpPr>
          <a:xfrm>
            <a:off x="61452" y="90948"/>
            <a:ext cx="1691148" cy="865490"/>
            <a:chOff x="366252" y="90948"/>
            <a:chExt cx="1691148" cy="865490"/>
          </a:xfrm>
        </p:grpSpPr>
        <p:sp>
          <p:nvSpPr>
            <p:cNvPr id="12" name="Rectangle 11"/>
            <p:cNvSpPr/>
            <p:nvPr/>
          </p:nvSpPr>
          <p:spPr>
            <a:xfrm>
              <a:off x="400545" y="90948"/>
              <a:ext cx="1620957" cy="646331"/>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solidFill>
                    <a:schemeClr val="accent2">
                      <a:lumMod val="50000"/>
                    </a:schemeClr>
                  </a:solidFill>
                  <a:effectLst>
                    <a:glow rad="45500">
                      <a:schemeClr val="accent1">
                        <a:satMod val="220000"/>
                        <a:alpha val="35000"/>
                      </a:schemeClr>
                    </a:glow>
                    <a:outerShdw blurRad="38100" dist="38100" dir="2700000" algn="tl">
                      <a:srgbClr val="000000">
                        <a:alpha val="43137"/>
                      </a:srgbClr>
                    </a:outerShdw>
                  </a:effectLst>
                </a:rPr>
                <a:t>IWRM</a:t>
              </a:r>
              <a:endParaRPr lang="en-US" sz="3600" b="1" cap="none" spc="300" dirty="0">
                <a:ln w="11430" cmpd="sng">
                  <a:solidFill>
                    <a:schemeClr val="accent1">
                      <a:tint val="10000"/>
                    </a:schemeClr>
                  </a:solidFill>
                  <a:prstDash val="solid"/>
                  <a:miter lim="800000"/>
                </a:ln>
                <a:solidFill>
                  <a:schemeClr val="accent2">
                    <a:lumMod val="50000"/>
                  </a:schemeClr>
                </a:solidFill>
                <a:effectLst>
                  <a:glow rad="45500">
                    <a:schemeClr val="accent1">
                      <a:satMod val="220000"/>
                      <a:alpha val="35000"/>
                    </a:schemeClr>
                  </a:glow>
                  <a:outerShdw blurRad="38100" dist="38100" dir="2700000" algn="tl">
                    <a:srgbClr val="000000">
                      <a:alpha val="43137"/>
                    </a:srgbClr>
                  </a:outerShdw>
                </a:effectLst>
              </a:endParaRPr>
            </a:p>
          </p:txBody>
        </p:sp>
        <p:sp>
          <p:nvSpPr>
            <p:cNvPr id="13" name="Title 3"/>
            <p:cNvSpPr txBox="1">
              <a:spLocks/>
            </p:cNvSpPr>
            <p:nvPr/>
          </p:nvSpPr>
          <p:spPr>
            <a:xfrm>
              <a:off x="366252" y="575438"/>
              <a:ext cx="1691148" cy="381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t>Experience in </a:t>
              </a:r>
              <a:r>
                <a:rPr lang="en-US" sz="1200" dirty="0" err="1" smtClean="0"/>
                <a:t>Brantas</a:t>
              </a:r>
              <a:r>
                <a:rPr lang="en-US" sz="1200" dirty="0" smtClean="0"/>
                <a:t> RB</a:t>
              </a:r>
              <a:endParaRPr lang="id-ID" sz="1200" dirty="0"/>
            </a:p>
          </p:txBody>
        </p:sp>
      </p:grpSp>
    </p:spTree>
    <p:extLst>
      <p:ext uri="{BB962C8B-B14F-4D97-AF65-F5344CB8AC3E}">
        <p14:creationId xmlns:p14="http://schemas.microsoft.com/office/powerpoint/2010/main" val="2097375390"/>
      </p:ext>
    </p:extLst>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800" y="304800"/>
            <a:ext cx="8029575" cy="762000"/>
          </a:xfrm>
          <a:noFill/>
        </p:spPr>
        <p:txBody>
          <a:bodyPr/>
          <a:lstStyle>
            <a:lvl1pPr>
              <a:defRPr sz="3600" b="1">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1"/>
          <p:cNvSpPr>
            <a:spLocks noGrp="1" noChangeArrowheads="1"/>
          </p:cNvSpPr>
          <p:nvPr>
            <p:ph type="dt" sz="half" idx="10"/>
          </p:nvPr>
        </p:nvSpPr>
        <p:spPr>
          <a:ln/>
        </p:spPr>
        <p:txBody>
          <a:bodyPr/>
          <a:lstStyle>
            <a:lvl1pPr>
              <a:defRPr/>
            </a:lvl1pPr>
          </a:lstStyle>
          <a:p>
            <a:pPr>
              <a:defRPr/>
            </a:pPr>
            <a:fld id="{0147E071-7C59-4636-8714-B7A6702E96FB}" type="datetimeFigureOut">
              <a:rPr lang="en-US"/>
              <a:pPr>
                <a:defRPr/>
              </a:pPr>
              <a:t>2/2/2015</a:t>
            </a:fld>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2FCA1AF6-CBF1-4D5D-9DE2-477486CF7DC7}"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noFill/>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DB38A6F3-1A33-4E4F-B51F-750E22E380DE}" type="datetimeFigureOut">
              <a:rPr lang="en-US"/>
              <a:pPr>
                <a:defRPr/>
              </a:pPr>
              <a:t>2/2/2015</a:t>
            </a:fld>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861BDA2B-356D-432E-A4CE-36974CFB3CA6}" type="slidenum">
              <a:rPr lang="en-US"/>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828800"/>
            <a:ext cx="3924300" cy="4303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924300" cy="4303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98BD472-2A49-455E-8174-E5EB0FB7AFB4}" type="datetimeFigureOut">
              <a:rPr lang="en-US"/>
              <a:pPr>
                <a:defRPr/>
              </a:pPr>
              <a:t>2/2/2015</a:t>
            </a:fld>
            <a:endParaRPr lang="en-US"/>
          </a:p>
        </p:txBody>
      </p:sp>
      <p:sp>
        <p:nvSpPr>
          <p:cNvPr id="6" name="Rectangle 13"/>
          <p:cNvSpPr>
            <a:spLocks noGrp="1" noChangeArrowheads="1"/>
          </p:cNvSpPr>
          <p:nvPr>
            <p:ph type="sldNum" sz="quarter" idx="11"/>
          </p:nvPr>
        </p:nvSpPr>
        <p:spPr>
          <a:ln/>
        </p:spPr>
        <p:txBody>
          <a:bodyPr/>
          <a:lstStyle>
            <a:lvl1pPr>
              <a:defRPr/>
            </a:lvl1pPr>
          </a:lstStyle>
          <a:p>
            <a:pPr>
              <a:defRPr/>
            </a:pPr>
            <a:fld id="{16A4A6B9-0A55-4AE5-9B82-703D7C1B2C33}" type="slidenum">
              <a:rPr lang="en-US"/>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56AFC1C0-5C03-4381-99BB-67AF37271D65}" type="datetimeFigureOut">
              <a:rPr lang="en-US"/>
              <a:pPr>
                <a:defRPr/>
              </a:pPr>
              <a:t>2/2/2015</a:t>
            </a:fld>
            <a:endParaRPr lang="en-US"/>
          </a:p>
        </p:txBody>
      </p:sp>
      <p:sp>
        <p:nvSpPr>
          <p:cNvPr id="8" name="Rectangle 13"/>
          <p:cNvSpPr>
            <a:spLocks noGrp="1" noChangeArrowheads="1"/>
          </p:cNvSpPr>
          <p:nvPr>
            <p:ph type="sldNum" sz="quarter" idx="11"/>
          </p:nvPr>
        </p:nvSpPr>
        <p:spPr>
          <a:ln/>
        </p:spPr>
        <p:txBody>
          <a:bodyPr/>
          <a:lstStyle>
            <a:lvl1pPr>
              <a:defRPr/>
            </a:lvl1pPr>
          </a:lstStyle>
          <a:p>
            <a:pPr>
              <a:defRPr/>
            </a:pPr>
            <a:fld id="{725FBF11-116F-4B1F-9E7A-3BCD94B13B35}" type="slidenum">
              <a:rPr lang="en-US"/>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C347DBA4-A1B9-44CD-9290-601A37193D33}" type="datetimeFigureOut">
              <a:rPr lang="en-US"/>
              <a:pPr>
                <a:defRPr/>
              </a:pPr>
              <a:t>2/2/2015</a:t>
            </a:fld>
            <a:endParaRPr lang="en-US"/>
          </a:p>
        </p:txBody>
      </p:sp>
      <p:sp>
        <p:nvSpPr>
          <p:cNvPr id="4" name="Rectangle 13"/>
          <p:cNvSpPr>
            <a:spLocks noGrp="1" noChangeArrowheads="1"/>
          </p:cNvSpPr>
          <p:nvPr>
            <p:ph type="sldNum" sz="quarter" idx="11"/>
          </p:nvPr>
        </p:nvSpPr>
        <p:spPr>
          <a:ln/>
        </p:spPr>
        <p:txBody>
          <a:bodyPr/>
          <a:lstStyle>
            <a:lvl1pPr>
              <a:defRPr/>
            </a:lvl1pPr>
          </a:lstStyle>
          <a:p>
            <a:pPr>
              <a:defRPr/>
            </a:pPr>
            <a:fld id="{1C5F474F-680D-43EF-B090-DF1215926ED1}" type="slidenum">
              <a:rPr lang="en-US"/>
              <a:pPr>
                <a:defRPr/>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4B5E90BA-5F8B-4066-AFFF-99662300C5E7}" type="datetimeFigureOut">
              <a:rPr lang="en-US"/>
              <a:pPr>
                <a:defRPr/>
              </a:pPr>
              <a:t>2/2/2015</a:t>
            </a:fld>
            <a:endParaRPr lang="en-US"/>
          </a:p>
        </p:txBody>
      </p:sp>
      <p:sp>
        <p:nvSpPr>
          <p:cNvPr id="3" name="Rectangle 13"/>
          <p:cNvSpPr>
            <a:spLocks noGrp="1" noChangeArrowheads="1"/>
          </p:cNvSpPr>
          <p:nvPr>
            <p:ph type="sldNum" sz="quarter" idx="11"/>
          </p:nvPr>
        </p:nvSpPr>
        <p:spPr>
          <a:ln/>
        </p:spPr>
        <p:txBody>
          <a:bodyPr/>
          <a:lstStyle>
            <a:lvl1pPr>
              <a:defRPr/>
            </a:lvl1pPr>
          </a:lstStyle>
          <a:p>
            <a:pPr>
              <a:defRPr/>
            </a:pPr>
            <a:fld id="{5C74432A-B8CA-4F78-93E4-AA40D836DA90}" type="slidenum">
              <a:rPr lang="en-US"/>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5BEEB0A-A493-468F-A42C-BC463D4736FF}" type="datetimeFigureOut">
              <a:rPr lang="en-US"/>
              <a:pPr>
                <a:defRPr/>
              </a:pPr>
              <a:t>2/2/2015</a:t>
            </a:fld>
            <a:endParaRPr lang="en-US"/>
          </a:p>
        </p:txBody>
      </p:sp>
      <p:sp>
        <p:nvSpPr>
          <p:cNvPr id="6" name="Rectangle 13"/>
          <p:cNvSpPr>
            <a:spLocks noGrp="1" noChangeArrowheads="1"/>
          </p:cNvSpPr>
          <p:nvPr>
            <p:ph type="sldNum" sz="quarter" idx="11"/>
          </p:nvPr>
        </p:nvSpPr>
        <p:spPr>
          <a:ln/>
        </p:spPr>
        <p:txBody>
          <a:bodyPr/>
          <a:lstStyle>
            <a:lvl1pPr>
              <a:defRPr/>
            </a:lvl1pPr>
          </a:lstStyle>
          <a:p>
            <a:pPr>
              <a:defRPr/>
            </a:pPr>
            <a:fld id="{5996D341-B746-4C4E-9109-2CE710C7FC37}" type="slidenum">
              <a:rPr lang="en-US"/>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17988D6-6720-4224-AACE-76FEA7435777}" type="datetimeFigureOut">
              <a:rPr lang="en-US"/>
              <a:pPr>
                <a:defRPr/>
              </a:pPr>
              <a:t>2/2/2015</a:t>
            </a:fld>
            <a:endParaRPr lang="en-US"/>
          </a:p>
        </p:txBody>
      </p:sp>
      <p:sp>
        <p:nvSpPr>
          <p:cNvPr id="6" name="Rectangle 13"/>
          <p:cNvSpPr>
            <a:spLocks noGrp="1" noChangeArrowheads="1"/>
          </p:cNvSpPr>
          <p:nvPr>
            <p:ph type="sldNum" sz="quarter" idx="11"/>
          </p:nvPr>
        </p:nvSpPr>
        <p:spPr>
          <a:ln/>
        </p:spPr>
        <p:txBody>
          <a:bodyPr/>
          <a:lstStyle>
            <a:lvl1pPr>
              <a:defRPr/>
            </a:lvl1pPr>
          </a:lstStyle>
          <a:p>
            <a:pPr>
              <a:defRPr/>
            </a:pPr>
            <a:fld id="{95AEF94D-751F-4FBA-A96C-3FA0C61F2AB4}" type="slidenum">
              <a:rPr lang="en-US"/>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3" name="Rectangle 11"/>
          <p:cNvSpPr>
            <a:spLocks noGrp="1" noChangeArrowheads="1"/>
          </p:cNvSpPr>
          <p:nvPr>
            <p:ph type="dt" sz="half" idx="2"/>
          </p:nvPr>
        </p:nvSpPr>
        <p:spPr bwMode="auto">
          <a:xfrm>
            <a:off x="1143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auto">
              <a:spcBef>
                <a:spcPts val="0"/>
              </a:spcBef>
              <a:spcAft>
                <a:spcPts val="0"/>
              </a:spcAft>
              <a:defRPr sz="1200">
                <a:latin typeface="Calibri" pitchFamily="34" charset="0"/>
              </a:defRPr>
            </a:lvl1pPr>
          </a:lstStyle>
          <a:p>
            <a:pPr>
              <a:defRPr/>
            </a:pPr>
            <a:fld id="{B680772D-7333-4871-B066-D7A8E6F2D080}" type="datetimeFigureOut">
              <a:rPr lang="en-US"/>
              <a:pPr>
                <a:defRPr/>
              </a:pPr>
              <a:t>2/2/2015</a:t>
            </a:fld>
            <a:endParaRPr lang="en-US"/>
          </a:p>
        </p:txBody>
      </p:sp>
      <p:sp>
        <p:nvSpPr>
          <p:cNvPr id="64525" name="Rectangle 13"/>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Calibri" pitchFamily="34" charset="0"/>
              </a:defRPr>
            </a:lvl1pPr>
          </a:lstStyle>
          <a:p>
            <a:pPr>
              <a:defRPr/>
            </a:pPr>
            <a:fld id="{2256BA69-AE6B-4C88-B307-CE0BAAF89B28}" type="slidenum">
              <a:rPr lang="en-US"/>
              <a:pPr>
                <a:defRPr/>
              </a:pPr>
              <a:t>‹#›</a:t>
            </a:fld>
            <a:endParaRPr lang="en-US"/>
          </a:p>
        </p:txBody>
      </p:sp>
      <p:sp>
        <p:nvSpPr>
          <p:cNvPr id="64594" name="Rectangle 82"/>
          <p:cNvSpPr>
            <a:spLocks noChangeArrowheads="1"/>
          </p:cNvSpPr>
          <p:nvPr/>
        </p:nvSpPr>
        <p:spPr bwMode="gray">
          <a:xfrm>
            <a:off x="533400" y="12954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kumimoji="1" lang="en-US">
              <a:latin typeface="+mn-lt"/>
            </a:endParaRPr>
          </a:p>
        </p:txBody>
      </p:sp>
      <p:sp>
        <p:nvSpPr>
          <p:cNvPr id="2053" name="Rectangle 83"/>
          <p:cNvSpPr>
            <a:spLocks noGrp="1" noChangeArrowheads="1"/>
          </p:cNvSpPr>
          <p:nvPr>
            <p:ph type="title"/>
          </p:nvPr>
        </p:nvSpPr>
        <p:spPr bwMode="auto">
          <a:xfrm>
            <a:off x="558800" y="304800"/>
            <a:ext cx="8029575"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4" name="Rectangle 84"/>
          <p:cNvSpPr>
            <a:spLocks noGrp="1" noChangeArrowheads="1"/>
          </p:cNvSpPr>
          <p:nvPr>
            <p:ph type="body" idx="1"/>
          </p:nvPr>
        </p:nvSpPr>
        <p:spPr bwMode="auto">
          <a:xfrm>
            <a:off x="571500" y="1524000"/>
            <a:ext cx="8001000"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5" name="Picture 13" descr="\\Web01\Users\Raymond\Photo Album\Logo_PJT.jpg"/>
          <p:cNvPicPr>
            <a:picLocks noChangeAspect="1" noChangeArrowheads="1"/>
          </p:cNvPicPr>
          <p:nvPr/>
        </p:nvPicPr>
        <p:blipFill>
          <a:blip r:embed="rId15"/>
          <a:srcRect/>
          <a:stretch>
            <a:fillRect/>
          </a:stretch>
        </p:blipFill>
        <p:spPr bwMode="auto">
          <a:xfrm>
            <a:off x="76200" y="6276975"/>
            <a:ext cx="838200" cy="533400"/>
          </a:xfrm>
          <a:prstGeom prst="rect">
            <a:avLst/>
          </a:prstGeom>
          <a:noFill/>
          <a:ln w="9525">
            <a:noFill/>
            <a:miter lim="800000"/>
            <a:headEnd/>
            <a:tailEnd/>
          </a:ln>
        </p:spPr>
      </p:pic>
      <p:sp>
        <p:nvSpPr>
          <p:cNvPr id="72" name="Rectangle 71"/>
          <p:cNvSpPr/>
          <p:nvPr/>
        </p:nvSpPr>
        <p:spPr bwMode="auto">
          <a:xfrm>
            <a:off x="5486400" y="0"/>
            <a:ext cx="3657600" cy="152400"/>
          </a:xfrm>
          <a:prstGeom prst="rect">
            <a:avLst/>
          </a:prstGeom>
          <a:solidFill>
            <a:srgbClr val="FF0000"/>
          </a:solidFill>
          <a:ln w="9525" cap="flat" cmpd="sng" algn="ctr">
            <a:noFill/>
            <a:prstDash val="solid"/>
            <a:miter lim="800000"/>
            <a:headEnd type="none" w="med" len="med"/>
            <a:tailEnd type="none" w="med" len="med"/>
          </a:ln>
          <a:effectLst/>
        </p:spPr>
        <p:txBody>
          <a:bodyPr wrap="none"/>
          <a:lstStyle/>
          <a:p>
            <a:pPr>
              <a:defRPr/>
            </a:pPr>
            <a:endParaRPr lang="en-US" sz="2400">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3" r:id="rId12"/>
    <p:sldLayoutId id="2147483764" r:id="rId13"/>
  </p:sldLayoutIdLst>
  <p:transition spd="med">
    <p:dissolve/>
  </p:transition>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chemeClr val="tx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50.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50.jpe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67528" y="1295400"/>
            <a:ext cx="8595471" cy="592682"/>
          </a:xfrm>
          <a:prstGeom prst="rect">
            <a:avLst/>
          </a:prstGeom>
          <a:noFill/>
          <a:ln>
            <a:noFill/>
          </a:ln>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id-ID" sz="3600" b="1" dirty="0">
                <a:effectLst>
                  <a:outerShdw blurRad="38100" dist="38100" dir="2700000" algn="tl">
                    <a:srgbClr val="000000">
                      <a:alpha val="43137"/>
                    </a:srgbClr>
                  </a:outerShdw>
                </a:effectLst>
                <a:latin typeface="Calibri" panose="020F0502020204030204" pitchFamily="34" charset="0"/>
              </a:rPr>
              <a:t>Towards Excellence </a:t>
            </a:r>
            <a:r>
              <a:rPr lang="id-ID" sz="3600" b="1" dirty="0" smtClean="0">
                <a:effectLst>
                  <a:outerShdw blurRad="38100" dist="38100" dir="2700000" algn="tl">
                    <a:srgbClr val="000000">
                      <a:alpha val="43137"/>
                    </a:srgbClr>
                  </a:outerShdw>
                </a:effectLst>
                <a:latin typeface="Calibri" panose="020F0502020204030204" pitchFamily="34" charset="0"/>
              </a:rPr>
              <a:t>River </a:t>
            </a:r>
            <a:r>
              <a:rPr lang="id-ID" sz="3600" b="1" dirty="0">
                <a:effectLst>
                  <a:outerShdw blurRad="38100" dist="38100" dir="2700000" algn="tl">
                    <a:srgbClr val="000000">
                      <a:alpha val="43137"/>
                    </a:srgbClr>
                  </a:outerShdw>
                </a:effectLst>
                <a:latin typeface="Calibri" panose="020F0502020204030204" pitchFamily="34" charset="0"/>
              </a:rPr>
              <a:t>Basin </a:t>
            </a:r>
            <a:r>
              <a:rPr lang="id-ID" sz="3600" b="1" dirty="0" smtClean="0">
                <a:effectLst>
                  <a:outerShdw blurRad="38100" dist="38100" dir="2700000" algn="tl">
                    <a:srgbClr val="000000">
                      <a:alpha val="43137"/>
                    </a:srgbClr>
                  </a:outerShdw>
                </a:effectLst>
                <a:latin typeface="Calibri" panose="020F0502020204030204" pitchFamily="34" charset="0"/>
              </a:rPr>
              <a:t>Organization</a:t>
            </a:r>
            <a:endParaRPr lang="en-US" sz="3600" b="1" dirty="0">
              <a:effectLst>
                <a:outerShdw blurRad="38100" dist="38100" dir="2700000" algn="tl">
                  <a:srgbClr val="000000">
                    <a:alpha val="43137"/>
                  </a:srgbClr>
                </a:outerShdw>
              </a:effectLst>
              <a:latin typeface="Calibri" panose="020F0502020204030204" pitchFamily="34" charset="0"/>
            </a:endParaRPr>
          </a:p>
        </p:txBody>
      </p:sp>
      <p:sp>
        <p:nvSpPr>
          <p:cNvPr id="5" name="Title 3"/>
          <p:cNvSpPr txBox="1">
            <a:spLocks/>
          </p:cNvSpPr>
          <p:nvPr/>
        </p:nvSpPr>
        <p:spPr>
          <a:xfrm>
            <a:off x="228599" y="1794965"/>
            <a:ext cx="8534399" cy="7958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45D0"/>
                </a:solidFill>
                <a:latin typeface="Calibri" panose="020F0502020204030204" pitchFamily="34" charset="0"/>
              </a:rPr>
              <a:t>Case of </a:t>
            </a:r>
            <a:r>
              <a:rPr lang="en-US" sz="2800" b="1" dirty="0" err="1" smtClean="0">
                <a:solidFill>
                  <a:srgbClr val="0045D0"/>
                </a:solidFill>
                <a:latin typeface="Calibri" panose="020F0502020204030204" pitchFamily="34" charset="0"/>
              </a:rPr>
              <a:t>Brantas</a:t>
            </a:r>
            <a:r>
              <a:rPr lang="en-US" sz="2800" b="1" dirty="0" smtClean="0">
                <a:solidFill>
                  <a:srgbClr val="0045D0"/>
                </a:solidFill>
                <a:latin typeface="Calibri" panose="020F0502020204030204" pitchFamily="34" charset="0"/>
              </a:rPr>
              <a:t> River Basin East Java - Indonesia</a:t>
            </a:r>
            <a:endParaRPr lang="id-ID" sz="2800" b="1" dirty="0">
              <a:solidFill>
                <a:srgbClr val="0045D0"/>
              </a:solidFill>
              <a:latin typeface="Calibri" panose="020F0502020204030204" pitchFamily="34" charset="0"/>
            </a:endParaRPr>
          </a:p>
        </p:txBody>
      </p:sp>
      <p:grpSp>
        <p:nvGrpSpPr>
          <p:cNvPr id="18" name="Group 17"/>
          <p:cNvGrpSpPr/>
          <p:nvPr/>
        </p:nvGrpSpPr>
        <p:grpSpPr>
          <a:xfrm>
            <a:off x="6722628" y="5943600"/>
            <a:ext cx="2345172" cy="990600"/>
            <a:chOff x="5581650" y="5719762"/>
            <a:chExt cx="3021447" cy="1290638"/>
          </a:xfrm>
        </p:grpSpPr>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81650" y="5787142"/>
              <a:ext cx="1352550" cy="85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7094102" y="5719762"/>
              <a:ext cx="1508995" cy="1290638"/>
              <a:chOff x="7239000" y="5715000"/>
              <a:chExt cx="1371600" cy="962025"/>
            </a:xfrm>
          </p:grpSpPr>
          <p:pic>
            <p:nvPicPr>
              <p:cNvPr id="9" name="Picture 6" descr="logo baru600.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5715000"/>
                <a:ext cx="1295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7294563" y="6400800"/>
                <a:ext cx="131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dirty="0" err="1">
                    <a:solidFill>
                      <a:schemeClr val="hlink"/>
                    </a:solidFill>
                    <a:latin typeface="Arial" charset="0"/>
                  </a:rPr>
                  <a:t>Sertifikat</a:t>
                </a:r>
                <a:r>
                  <a:rPr lang="en-US" sz="900" dirty="0">
                    <a:solidFill>
                      <a:schemeClr val="hlink"/>
                    </a:solidFill>
                    <a:latin typeface="Arial" charset="0"/>
                  </a:rPr>
                  <a:t> No. Q9755</a:t>
                </a:r>
              </a:p>
            </p:txBody>
          </p:sp>
        </p:grpSp>
      </p:grpSp>
      <p:sp>
        <p:nvSpPr>
          <p:cNvPr id="11" name="TextBox 10"/>
          <p:cNvSpPr txBox="1"/>
          <p:nvPr/>
        </p:nvSpPr>
        <p:spPr>
          <a:xfrm>
            <a:off x="171603" y="4636707"/>
            <a:ext cx="7772400" cy="2062103"/>
          </a:xfrm>
          <a:prstGeom prst="rect">
            <a:avLst/>
          </a:prstGeom>
          <a:noFill/>
        </p:spPr>
        <p:txBody>
          <a:bodyPr wrap="square" rtlCol="0">
            <a:spAutoFit/>
          </a:bodyPr>
          <a:lstStyle/>
          <a:p>
            <a:r>
              <a:rPr lang="en-US" i="1" dirty="0" smtClean="0">
                <a:latin typeface="Calibri" panose="020F0502020204030204" pitchFamily="34" charset="0"/>
              </a:rPr>
              <a:t>Presented by:</a:t>
            </a:r>
          </a:p>
          <a:p>
            <a:endParaRPr lang="en-US" i="1" dirty="0" smtClean="0">
              <a:latin typeface="Calibri" panose="020F0502020204030204" pitchFamily="34" charset="0"/>
            </a:endParaRPr>
          </a:p>
          <a:p>
            <a:r>
              <a:rPr lang="id-ID" sz="2000" b="1" i="1" dirty="0" smtClean="0">
                <a:latin typeface="Calibri" panose="020F0502020204030204" pitchFamily="34" charset="0"/>
              </a:rPr>
              <a:t>Tjoek </a:t>
            </a:r>
            <a:r>
              <a:rPr lang="id-ID" sz="2000" b="1" i="1" dirty="0">
                <a:latin typeface="Calibri" panose="020F0502020204030204" pitchFamily="34" charset="0"/>
              </a:rPr>
              <a:t>Walujo S</a:t>
            </a:r>
            <a:r>
              <a:rPr lang="en-US" sz="2000" b="1" i="1" dirty="0" err="1">
                <a:latin typeface="Calibri" panose="020F0502020204030204" pitchFamily="34" charset="0"/>
              </a:rPr>
              <a:t>ubijanto</a:t>
            </a:r>
            <a:r>
              <a:rPr lang="en-US" sz="2000" b="1" i="1" dirty="0">
                <a:latin typeface="Calibri" panose="020F0502020204030204" pitchFamily="34" charset="0"/>
              </a:rPr>
              <a:t> </a:t>
            </a:r>
            <a:endParaRPr lang="en-US" sz="2000" b="1" i="1" dirty="0" smtClean="0">
              <a:latin typeface="Calibri" panose="020F0502020204030204" pitchFamily="34" charset="0"/>
            </a:endParaRPr>
          </a:p>
          <a:p>
            <a:r>
              <a:rPr lang="en-US" i="1" dirty="0" smtClean="0">
                <a:latin typeface="Calibri" panose="020F0502020204030204" pitchFamily="34" charset="0"/>
              </a:rPr>
              <a:t> </a:t>
            </a:r>
          </a:p>
          <a:p>
            <a:pPr marL="171450" indent="-171450">
              <a:buFont typeface="Arial" panose="020B0604020202020204" pitchFamily="34" charset="0"/>
              <a:buChar char="•"/>
            </a:pPr>
            <a:r>
              <a:rPr lang="en-US" dirty="0" smtClean="0">
                <a:latin typeface="Calibri" panose="020F0502020204030204" pitchFamily="34" charset="0"/>
              </a:rPr>
              <a:t>Former </a:t>
            </a:r>
            <a:r>
              <a:rPr lang="en-US" dirty="0">
                <a:latin typeface="Calibri" panose="020F0502020204030204" pitchFamily="34" charset="0"/>
              </a:rPr>
              <a:t>President Director, </a:t>
            </a:r>
            <a:r>
              <a:rPr lang="en-US" dirty="0" err="1">
                <a:latin typeface="Calibri" panose="020F0502020204030204" pitchFamily="34" charset="0"/>
              </a:rPr>
              <a:t>Jasa</a:t>
            </a:r>
            <a:r>
              <a:rPr lang="en-US" dirty="0">
                <a:latin typeface="Calibri" panose="020F0502020204030204" pitchFamily="34" charset="0"/>
              </a:rPr>
              <a:t> </a:t>
            </a:r>
            <a:r>
              <a:rPr lang="en-US" dirty="0" err="1">
                <a:latin typeface="Calibri" panose="020F0502020204030204" pitchFamily="34" charset="0"/>
              </a:rPr>
              <a:t>Tirta</a:t>
            </a:r>
            <a:r>
              <a:rPr lang="en-US" dirty="0">
                <a:latin typeface="Calibri" panose="020F0502020204030204" pitchFamily="34" charset="0"/>
              </a:rPr>
              <a:t> I Public Corporation</a:t>
            </a:r>
            <a:endParaRPr lang="en-SG" dirty="0">
              <a:latin typeface="Calibri" panose="020F0502020204030204" pitchFamily="34" charset="0"/>
            </a:endParaRPr>
          </a:p>
          <a:p>
            <a:pPr marL="171450" indent="-171450">
              <a:buFont typeface="Arial" panose="020B0604020202020204" pitchFamily="34" charset="0"/>
              <a:buChar char="•"/>
            </a:pPr>
            <a:r>
              <a:rPr lang="en-US" dirty="0">
                <a:latin typeface="Calibri" panose="020F0502020204030204" pitchFamily="34" charset="0"/>
              </a:rPr>
              <a:t>Senior Advisor, Network of Asian River Basin Organization (NARBO)</a:t>
            </a:r>
            <a:endParaRPr lang="en-SG" dirty="0">
              <a:latin typeface="Calibri" panose="020F0502020204030204" pitchFamily="34" charset="0"/>
            </a:endParaRPr>
          </a:p>
          <a:p>
            <a:pPr marL="171450" indent="-171450">
              <a:buFont typeface="Arial" panose="020B0604020202020204" pitchFamily="34" charset="0"/>
              <a:buChar char="•"/>
            </a:pPr>
            <a:r>
              <a:rPr lang="en-US" dirty="0">
                <a:latin typeface="Calibri" panose="020F0502020204030204" pitchFamily="34" charset="0"/>
              </a:rPr>
              <a:t>Independent Senior Professional Engineer on </a:t>
            </a:r>
            <a:r>
              <a:rPr lang="en-US" dirty="0" smtClean="0">
                <a:latin typeface="Calibri" panose="020F0502020204030204" pitchFamily="34" charset="0"/>
              </a:rPr>
              <a:t>WRM</a:t>
            </a:r>
            <a:endParaRPr lang="en-SG" dirty="0">
              <a:latin typeface="Calibri" panose="020F0502020204030204" pitchFamily="34" charset="0"/>
            </a:endParaRPr>
          </a:p>
        </p:txBody>
      </p:sp>
      <p:sp>
        <p:nvSpPr>
          <p:cNvPr id="7" name="Text Placeholder 4"/>
          <p:cNvSpPr txBox="1">
            <a:spLocks/>
          </p:cNvSpPr>
          <p:nvPr/>
        </p:nvSpPr>
        <p:spPr>
          <a:xfrm>
            <a:off x="228600" y="3695700"/>
            <a:ext cx="4038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Calibri" panose="020F0502020204030204" pitchFamily="34" charset="0"/>
              </a:rPr>
              <a:t>National IWRM Workshop</a:t>
            </a:r>
          </a:p>
          <a:p>
            <a:pPr marL="0" indent="0">
              <a:buNone/>
            </a:pPr>
            <a:r>
              <a:rPr lang="en-US" sz="1800" dirty="0">
                <a:latin typeface="Calibri" panose="020F0502020204030204" pitchFamily="34" charset="0"/>
              </a:rPr>
              <a:t>New Delhi, 2 – 3 February 2015</a:t>
            </a:r>
            <a:endParaRPr lang="id-ID" sz="1800" dirty="0">
              <a:latin typeface="Calibri" panose="020F0502020204030204" pitchFamily="34" charset="0"/>
            </a:endParaRPr>
          </a:p>
        </p:txBody>
      </p:sp>
      <p:pic>
        <p:nvPicPr>
          <p:cNvPr id="17" name="Picture 14" descr="A:\sutami_2.JPG"/>
          <p:cNvPicPr>
            <a:picLocks noChangeAspect="1" noChangeArrowheads="1"/>
          </p:cNvPicPr>
          <p:nvPr/>
        </p:nvPicPr>
        <p:blipFill>
          <a:blip r:embed="rId5" cstate="email">
            <a:lum bright="12000"/>
            <a:extLst>
              <a:ext uri="{28A0092B-C50C-407E-A947-70E740481C1C}">
                <a14:useLocalDpi xmlns:a14="http://schemas.microsoft.com/office/drawing/2010/main" val="0"/>
              </a:ext>
            </a:extLst>
          </a:blip>
          <a:srcRect/>
          <a:stretch>
            <a:fillRect/>
          </a:stretch>
        </p:blipFill>
        <p:spPr bwMode="auto">
          <a:xfrm>
            <a:off x="4648200" y="2667000"/>
            <a:ext cx="3727966" cy="2885722"/>
          </a:xfrm>
          <a:prstGeom prst="rect">
            <a:avLst/>
          </a:prstGeom>
          <a:solidFill>
            <a:srgbClr val="008000"/>
          </a:solidFill>
          <a:ln w="9525">
            <a:solidFill>
              <a:srgbClr val="FFFF00"/>
            </a:solidFill>
            <a:miter lim="800000"/>
            <a:headEnd/>
            <a:tailEnd/>
          </a:ln>
        </p:spPr>
      </p:pic>
      <p:sp>
        <p:nvSpPr>
          <p:cNvPr id="2" name="Slide Number Placeholder 1"/>
          <p:cNvSpPr>
            <a:spLocks noGrp="1"/>
          </p:cNvSpPr>
          <p:nvPr>
            <p:ph type="sldNum" sz="quarter" idx="12"/>
          </p:nvPr>
        </p:nvSpPr>
        <p:spPr/>
        <p:txBody>
          <a:bodyPr/>
          <a:lstStyle/>
          <a:p>
            <a:fld id="{33D6E5A2-EC83-451F-A719-9AC1370DD5CF}" type="slidenum">
              <a:rPr lang="en-US" smtClean="0"/>
              <a:pPr/>
              <a:t>1</a:t>
            </a:fld>
            <a:endParaRPr lang="en-US" dirty="0"/>
          </a:p>
        </p:txBody>
      </p:sp>
    </p:spTree>
    <p:extLst>
      <p:ext uri="{BB962C8B-B14F-4D97-AF65-F5344CB8AC3E}">
        <p14:creationId xmlns:p14="http://schemas.microsoft.com/office/powerpoint/2010/main" val="551546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76400" y="1600200"/>
            <a:ext cx="7254766" cy="5257800"/>
          </a:xfrm>
          <a:prstGeom prst="rect">
            <a:avLst/>
          </a:prstGeom>
          <a:noFill/>
        </p:spPr>
        <p:txBody>
          <a:bodyPr wrap="square" rtlCol="0">
            <a:noAutofit/>
          </a:bodyPr>
          <a:lstStyle/>
          <a:p>
            <a:pPr>
              <a:spcAft>
                <a:spcPts val="600"/>
              </a:spcAft>
              <a:tabLst>
                <a:tab pos="361950" algn="l"/>
              </a:tabLst>
            </a:pPr>
            <a:r>
              <a:rPr lang="en-US" sz="2400" b="1" i="1" dirty="0" smtClean="0">
                <a:latin typeface="Calibri" panose="020F0502020204030204" pitchFamily="34" charset="0"/>
              </a:rPr>
              <a:t>The Challenges &amp; the Strategic CD Programs</a:t>
            </a:r>
            <a:endParaRPr lang="en-US" sz="2400" b="1" dirty="0" smtClean="0">
              <a:latin typeface="Calibri" panose="020F0502020204030204" pitchFamily="34"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rPr>
              <a:t>Former Minister of </a:t>
            </a:r>
            <a:r>
              <a:rPr lang="en-US" sz="2000" dirty="0" smtClean="0">
                <a:latin typeface="Calibri" panose="020F0502020204030204" pitchFamily="34" charset="0"/>
              </a:rPr>
              <a:t>PWEG, 1960’s: </a:t>
            </a:r>
            <a:r>
              <a:rPr lang="en-US" sz="2000" dirty="0">
                <a:latin typeface="Calibri" panose="020F0502020204030204" pitchFamily="34" charset="0"/>
              </a:rPr>
              <a:t>“</a:t>
            </a:r>
            <a:r>
              <a:rPr lang="en-US" sz="2000" i="1" dirty="0">
                <a:latin typeface="Calibri" panose="020F0502020204030204" pitchFamily="34" charset="0"/>
              </a:rPr>
              <a:t>The </a:t>
            </a:r>
            <a:r>
              <a:rPr lang="en-US" sz="2000" i="1" dirty="0" err="1">
                <a:latin typeface="Calibri" panose="020F0502020204030204" pitchFamily="34" charset="0"/>
              </a:rPr>
              <a:t>Brantas</a:t>
            </a:r>
            <a:r>
              <a:rPr lang="en-US" sz="2000" i="1" dirty="0">
                <a:latin typeface="Calibri" panose="020F0502020204030204" pitchFamily="34" charset="0"/>
              </a:rPr>
              <a:t> Project </a:t>
            </a:r>
            <a:r>
              <a:rPr lang="en-US" sz="2000" i="1" dirty="0" smtClean="0">
                <a:latin typeface="Calibri" panose="020F0502020204030204" pitchFamily="34" charset="0"/>
              </a:rPr>
              <a:t>has to </a:t>
            </a:r>
            <a:r>
              <a:rPr lang="en-US" sz="2000" i="1" dirty="0">
                <a:latin typeface="Calibri" panose="020F0502020204030204" pitchFamily="34" charset="0"/>
              </a:rPr>
              <a:t>be the home of the dam builders</a:t>
            </a:r>
            <a:r>
              <a:rPr lang="en-US" sz="2000" dirty="0" smtClean="0">
                <a:latin typeface="Calibri" panose="020F0502020204030204" pitchFamily="34" charset="0"/>
              </a:rPr>
              <a:t>”.</a:t>
            </a:r>
            <a:r>
              <a:rPr lang="en-SG" sz="2000" dirty="0" smtClean="0">
                <a:latin typeface="Calibri" panose="020F0502020204030204" pitchFamily="34" charset="0"/>
              </a:rPr>
              <a:t> </a:t>
            </a:r>
            <a:r>
              <a:rPr lang="en-US" sz="2000" dirty="0" smtClean="0">
                <a:latin typeface="Calibri" panose="020F0502020204030204" pitchFamily="34" charset="0"/>
              </a:rPr>
              <a:t>It was </a:t>
            </a:r>
            <a:r>
              <a:rPr lang="en-US" sz="2000" dirty="0">
                <a:latin typeface="Calibri" panose="020F0502020204030204" pitchFamily="34" charset="0"/>
              </a:rPr>
              <a:t>very challenging. </a:t>
            </a:r>
            <a:endParaRPr lang="en-SG" sz="20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The strategic </a:t>
            </a:r>
            <a:r>
              <a:rPr lang="en-US" sz="2000" dirty="0">
                <a:latin typeface="Calibri" panose="020F0502020204030204" pitchFamily="34" charset="0"/>
              </a:rPr>
              <a:t>programs </a:t>
            </a:r>
            <a:r>
              <a:rPr lang="en-US" sz="2000" dirty="0" smtClean="0">
                <a:latin typeface="Calibri" panose="020F0502020204030204" pitchFamily="34" charset="0"/>
              </a:rPr>
              <a:t>adopted:</a:t>
            </a:r>
            <a:endParaRPr lang="en-SG" sz="2000" dirty="0">
              <a:latin typeface="Calibri" panose="020F0502020204030204" pitchFamily="34" charset="0"/>
            </a:endParaRPr>
          </a:p>
          <a:p>
            <a:pPr marL="800100" lvl="1" indent="-342900">
              <a:buFont typeface="Courier New" panose="02070309020205020404" pitchFamily="49" charset="0"/>
              <a:buChar char="o"/>
            </a:pPr>
            <a:r>
              <a:rPr lang="en-US" dirty="0">
                <a:latin typeface="Calibri" panose="020F0502020204030204" pitchFamily="34" charset="0"/>
              </a:rPr>
              <a:t>Contracting systems and direct force method;</a:t>
            </a:r>
            <a:endParaRPr lang="en-SG" dirty="0">
              <a:latin typeface="Calibri" panose="020F0502020204030204" pitchFamily="34" charset="0"/>
            </a:endParaRPr>
          </a:p>
          <a:p>
            <a:pPr marL="800100" lvl="1" indent="-342900">
              <a:buFont typeface="Courier New" panose="02070309020205020404" pitchFamily="49" charset="0"/>
              <a:buChar char="o"/>
            </a:pPr>
            <a:r>
              <a:rPr lang="en-US" dirty="0">
                <a:latin typeface="Calibri" panose="020F0502020204030204" pitchFamily="34" charset="0"/>
              </a:rPr>
              <a:t>Appropriate transfer of knowledge mechanism</a:t>
            </a:r>
            <a:r>
              <a:rPr lang="en-US" dirty="0" smtClean="0">
                <a:latin typeface="Calibri" panose="020F0502020204030204" pitchFamily="34" charset="0"/>
              </a:rPr>
              <a:t>; and</a:t>
            </a:r>
            <a:endParaRPr lang="en-SG" dirty="0">
              <a:latin typeface="Calibri" panose="020F0502020204030204" pitchFamily="34" charset="0"/>
            </a:endParaRPr>
          </a:p>
          <a:p>
            <a:pPr marL="800100" lvl="1" indent="-342900">
              <a:spcAft>
                <a:spcPts val="600"/>
              </a:spcAft>
              <a:buFont typeface="Courier New" panose="02070309020205020404" pitchFamily="49" charset="0"/>
              <a:buChar char="o"/>
            </a:pPr>
            <a:r>
              <a:rPr lang="en-US" dirty="0" smtClean="0">
                <a:latin typeface="Calibri" panose="020F0502020204030204" pitchFamily="34" charset="0"/>
              </a:rPr>
              <a:t>Appropriate </a:t>
            </a:r>
            <a:r>
              <a:rPr lang="en-US" dirty="0">
                <a:latin typeface="Calibri" panose="020F0502020204030204" pitchFamily="34" charset="0"/>
              </a:rPr>
              <a:t>management system.</a:t>
            </a:r>
            <a:endParaRPr lang="en-SG" dirty="0">
              <a:latin typeface="Calibri" panose="020F0502020204030204" pitchFamily="34" charset="0"/>
            </a:endParaRPr>
          </a:p>
          <a:p>
            <a:pPr marL="361950">
              <a:spcAft>
                <a:spcPts val="600"/>
              </a:spcAft>
            </a:pPr>
            <a:r>
              <a:rPr lang="en-US" sz="2000" dirty="0" smtClean="0">
                <a:latin typeface="Calibri" panose="020F0502020204030204" pitchFamily="34" charset="0"/>
              </a:rPr>
              <a:t>The driving factors to implement  strategies:</a:t>
            </a:r>
            <a:endParaRPr lang="en-SG" sz="2000" dirty="0">
              <a:latin typeface="Calibri" panose="020F0502020204030204" pitchFamily="34" charset="0"/>
            </a:endParaRPr>
          </a:p>
          <a:p>
            <a:pPr marL="800100" lvl="1" indent="-342900">
              <a:buFont typeface="Courier New" panose="02070309020205020404" pitchFamily="49" charset="0"/>
              <a:buChar char="o"/>
            </a:pPr>
            <a:r>
              <a:rPr lang="en-US" dirty="0">
                <a:latin typeface="Calibri" panose="020F0502020204030204" pitchFamily="34" charset="0"/>
              </a:rPr>
              <a:t>Strong Government support and wider authority;</a:t>
            </a:r>
            <a:endParaRPr lang="en-SG" dirty="0">
              <a:latin typeface="Calibri" panose="020F0502020204030204" pitchFamily="34" charset="0"/>
            </a:endParaRPr>
          </a:p>
          <a:p>
            <a:pPr marL="800100" lvl="1" indent="-342900">
              <a:buFont typeface="Courier New" panose="02070309020205020404" pitchFamily="49" charset="0"/>
              <a:buChar char="o"/>
            </a:pPr>
            <a:r>
              <a:rPr lang="en-US" dirty="0">
                <a:latin typeface="Calibri" panose="020F0502020204030204" pitchFamily="34" charset="0"/>
              </a:rPr>
              <a:t>Strong leadership, </a:t>
            </a:r>
            <a:endParaRPr lang="en-US" dirty="0" smtClean="0">
              <a:latin typeface="Calibri" panose="020F0502020204030204" pitchFamily="34" charset="0"/>
            </a:endParaRPr>
          </a:p>
          <a:p>
            <a:pPr marL="800100" lvl="1" indent="-342900">
              <a:buFont typeface="Courier New" panose="02070309020205020404" pitchFamily="49" charset="0"/>
              <a:buChar char="o"/>
            </a:pPr>
            <a:r>
              <a:rPr lang="en-US" dirty="0" smtClean="0">
                <a:latin typeface="Calibri" panose="020F0502020204030204" pitchFamily="34" charset="0"/>
              </a:rPr>
              <a:t>S</a:t>
            </a:r>
            <a:r>
              <a:rPr lang="en-GB" dirty="0" err="1" smtClean="0">
                <a:latin typeface="Calibri" panose="020F0502020204030204" pitchFamily="34" charset="0"/>
              </a:rPr>
              <a:t>pirit</a:t>
            </a:r>
            <a:r>
              <a:rPr lang="en-GB" dirty="0" smtClean="0">
                <a:latin typeface="Calibri" panose="020F0502020204030204" pitchFamily="34" charset="0"/>
              </a:rPr>
              <a:t> </a:t>
            </a:r>
            <a:r>
              <a:rPr lang="en-GB" dirty="0">
                <a:latin typeface="Calibri" panose="020F0502020204030204" pitchFamily="34" charset="0"/>
              </a:rPr>
              <a:t>and culture</a:t>
            </a:r>
            <a:r>
              <a:rPr lang="en-US" dirty="0">
                <a:latin typeface="Calibri" panose="020F0502020204030204" pitchFamily="34" charset="0"/>
              </a:rPr>
              <a:t>; </a:t>
            </a:r>
            <a:r>
              <a:rPr lang="en-US" dirty="0" smtClean="0">
                <a:latin typeface="Calibri" panose="020F0502020204030204" pitchFamily="34" charset="0"/>
              </a:rPr>
              <a:t>and</a:t>
            </a:r>
            <a:endParaRPr lang="en-SG" dirty="0">
              <a:latin typeface="Calibri" panose="020F0502020204030204" pitchFamily="34" charset="0"/>
            </a:endParaRPr>
          </a:p>
          <a:p>
            <a:pPr marL="800100" lvl="1" indent="-342900">
              <a:buFont typeface="Courier New" panose="02070309020205020404" pitchFamily="49" charset="0"/>
              <a:buChar char="o"/>
            </a:pPr>
            <a:r>
              <a:rPr lang="en-US" dirty="0">
                <a:latin typeface="Calibri" panose="020F0502020204030204" pitchFamily="34" charset="0"/>
              </a:rPr>
              <a:t>Incentive scheme.</a:t>
            </a:r>
            <a:endParaRPr lang="en-SG"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10</a:t>
            </a:fld>
            <a:endParaRPr lang="en-US" dirty="0"/>
          </a:p>
        </p:txBody>
      </p:sp>
      <p:sp>
        <p:nvSpPr>
          <p:cNvPr id="2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(1/8)</a:t>
            </a:r>
            <a:endParaRPr lang="en-US" sz="1600" dirty="0">
              <a:solidFill>
                <a:schemeClr val="tx2"/>
              </a:solidFill>
              <a:latin typeface="Calibri" panose="020F0502020204030204" pitchFamily="34" charset="0"/>
            </a:endParaRPr>
          </a:p>
        </p:txBody>
      </p:sp>
      <p:grpSp>
        <p:nvGrpSpPr>
          <p:cNvPr id="5" name="Group 4"/>
          <p:cNvGrpSpPr/>
          <p:nvPr/>
        </p:nvGrpSpPr>
        <p:grpSpPr>
          <a:xfrm>
            <a:off x="136634" y="1781292"/>
            <a:ext cx="1391999" cy="4984742"/>
            <a:chOff x="4885949" y="1710225"/>
            <a:chExt cx="1391999" cy="4984742"/>
          </a:xfrm>
        </p:grpSpPr>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059559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91680" y="1600200"/>
            <a:ext cx="7376120" cy="5454868"/>
          </a:xfrm>
          <a:prstGeom prst="rect">
            <a:avLst/>
          </a:prstGeom>
          <a:noFill/>
        </p:spPr>
        <p:txBody>
          <a:bodyPr wrap="square" rtlCol="0">
            <a:noAutofit/>
          </a:bodyPr>
          <a:lstStyle/>
          <a:p>
            <a:r>
              <a:rPr lang="en-US" sz="2400" b="1" i="1" dirty="0" smtClean="0">
                <a:latin typeface="Calibri" panose="020F0502020204030204" pitchFamily="34" charset="0"/>
              </a:rPr>
              <a:t>(a). Contracting </a:t>
            </a:r>
            <a:r>
              <a:rPr lang="en-US" sz="2400" b="1" i="1" dirty="0">
                <a:latin typeface="Calibri" panose="020F0502020204030204" pitchFamily="34" charset="0"/>
              </a:rPr>
              <a:t>Systems and Direct Force Method </a:t>
            </a:r>
            <a:endParaRPr lang="en-SG" sz="2400" i="1" dirty="0">
              <a:latin typeface="Calibri" panose="020F0502020204030204" pitchFamily="34" charset="0"/>
            </a:endParaRPr>
          </a:p>
          <a:p>
            <a:pPr>
              <a:spcAft>
                <a:spcPts val="600"/>
              </a:spcAft>
            </a:pPr>
            <a:r>
              <a:rPr lang="en-US" sz="2000" dirty="0">
                <a:latin typeface="Calibri" panose="020F0502020204030204" pitchFamily="34" charset="0"/>
              </a:rPr>
              <a:t>The </a:t>
            </a:r>
            <a:r>
              <a:rPr lang="en-US" sz="2000" dirty="0" err="1" smtClean="0">
                <a:latin typeface="Calibri" panose="020F0502020204030204" pitchFamily="34" charset="0"/>
              </a:rPr>
              <a:t>Brantas</a:t>
            </a:r>
            <a:r>
              <a:rPr lang="en-US" sz="2000" dirty="0" smtClean="0">
                <a:latin typeface="Calibri" panose="020F0502020204030204" pitchFamily="34" charset="0"/>
              </a:rPr>
              <a:t> </a:t>
            </a:r>
            <a:r>
              <a:rPr lang="en-US" sz="2000" dirty="0">
                <a:latin typeface="Calibri" panose="020F0502020204030204" pitchFamily="34" charset="0"/>
              </a:rPr>
              <a:t>Project </a:t>
            </a:r>
            <a:r>
              <a:rPr lang="en-US" sz="2000" dirty="0" smtClean="0">
                <a:latin typeface="Calibri" panose="020F0502020204030204" pitchFamily="34" charset="0"/>
              </a:rPr>
              <a:t>applied </a:t>
            </a:r>
            <a:r>
              <a:rPr lang="en-US" sz="2000" dirty="0">
                <a:latin typeface="Calibri" panose="020F0502020204030204" pitchFamily="34" charset="0"/>
              </a:rPr>
              <a:t>unique contracting systems. </a:t>
            </a:r>
            <a:endParaRPr lang="en-SG" sz="2000" dirty="0">
              <a:latin typeface="Calibri" panose="020F0502020204030204" pitchFamily="34" charset="0"/>
            </a:endParaRPr>
          </a:p>
          <a:p>
            <a:pPr>
              <a:tabLst>
                <a:tab pos="355600" algn="l"/>
              </a:tabLst>
            </a:pPr>
            <a:r>
              <a:rPr lang="en-US" b="1" dirty="0">
                <a:latin typeface="Calibri" panose="020F0502020204030204" pitchFamily="34" charset="0"/>
              </a:rPr>
              <a:t>(1) </a:t>
            </a:r>
            <a:r>
              <a:rPr lang="en-US" b="1" dirty="0" smtClean="0">
                <a:latin typeface="Calibri" panose="020F0502020204030204" pitchFamily="34" charset="0"/>
              </a:rPr>
              <a:t>Phase </a:t>
            </a:r>
            <a:r>
              <a:rPr lang="en-US" b="1" dirty="0">
                <a:latin typeface="Calibri" panose="020F0502020204030204" pitchFamily="34" charset="0"/>
              </a:rPr>
              <a:t>I (1961 ~ 1964)</a:t>
            </a:r>
            <a:endParaRPr lang="en-SG" dirty="0">
              <a:latin typeface="Calibri" panose="020F0502020204030204" pitchFamily="34" charset="0"/>
            </a:endParaRPr>
          </a:p>
          <a:p>
            <a:pPr>
              <a:spcAft>
                <a:spcPts val="600"/>
              </a:spcAft>
            </a:pPr>
            <a:r>
              <a:rPr lang="en-US" dirty="0" smtClean="0">
                <a:latin typeface="Calibri" panose="020F0502020204030204" pitchFamily="34" charset="0"/>
              </a:rPr>
              <a:t>Period </a:t>
            </a:r>
            <a:r>
              <a:rPr lang="en-US" dirty="0">
                <a:latin typeface="Calibri" panose="020F0502020204030204" pitchFamily="34" charset="0"/>
              </a:rPr>
              <a:t>“</a:t>
            </a:r>
            <a:r>
              <a:rPr lang="en-US" b="1" dirty="0">
                <a:latin typeface="Calibri" panose="020F0502020204030204" pitchFamily="34" charset="0"/>
              </a:rPr>
              <a:t>to see</a:t>
            </a:r>
            <a:r>
              <a:rPr lang="en-US" dirty="0">
                <a:latin typeface="Calibri" panose="020F0502020204030204" pitchFamily="34" charset="0"/>
              </a:rPr>
              <a:t>” how the foreign consultants and contractors do the </a:t>
            </a:r>
            <a:r>
              <a:rPr lang="en-US" dirty="0" smtClean="0">
                <a:latin typeface="Calibri" panose="020F0502020204030204" pitchFamily="34" charset="0"/>
              </a:rPr>
              <a:t>work on </a:t>
            </a:r>
            <a:r>
              <a:rPr lang="en-US" dirty="0">
                <a:latin typeface="Calibri" panose="020F0502020204030204" pitchFamily="34" charset="0"/>
              </a:rPr>
              <a:t>a “</a:t>
            </a:r>
            <a:r>
              <a:rPr lang="en-US" i="1" dirty="0">
                <a:latin typeface="Calibri" panose="020F0502020204030204" pitchFamily="34" charset="0"/>
              </a:rPr>
              <a:t>full contract basis</a:t>
            </a:r>
            <a:r>
              <a:rPr lang="en-US" dirty="0">
                <a:latin typeface="Calibri" panose="020F0502020204030204" pitchFamily="34" charset="0"/>
              </a:rPr>
              <a:t>”.</a:t>
            </a:r>
            <a:endParaRPr lang="en-SG" dirty="0">
              <a:latin typeface="Calibri" panose="020F0502020204030204" pitchFamily="34" charset="0"/>
            </a:endParaRPr>
          </a:p>
          <a:p>
            <a:pPr>
              <a:tabLst>
                <a:tab pos="533400" algn="l"/>
              </a:tabLst>
            </a:pPr>
            <a:r>
              <a:rPr lang="en-US" b="1" dirty="0">
                <a:latin typeface="Calibri" panose="020F0502020204030204" pitchFamily="34" charset="0"/>
              </a:rPr>
              <a:t>(2) </a:t>
            </a:r>
            <a:r>
              <a:rPr lang="en-US" b="1" dirty="0" smtClean="0">
                <a:latin typeface="Calibri" panose="020F0502020204030204" pitchFamily="34" charset="0"/>
              </a:rPr>
              <a:t>Phase </a:t>
            </a:r>
            <a:r>
              <a:rPr lang="en-US" b="1" dirty="0">
                <a:latin typeface="Calibri" panose="020F0502020204030204" pitchFamily="34" charset="0"/>
              </a:rPr>
              <a:t>II (1965 ~ 1969)</a:t>
            </a:r>
            <a:endParaRPr lang="en-SG" dirty="0">
              <a:latin typeface="Calibri" panose="020F0502020204030204" pitchFamily="34" charset="0"/>
            </a:endParaRPr>
          </a:p>
          <a:p>
            <a:pPr>
              <a:spcAft>
                <a:spcPts val="600"/>
              </a:spcAft>
            </a:pPr>
            <a:r>
              <a:rPr lang="en-US" dirty="0" smtClean="0">
                <a:latin typeface="Calibri" panose="020F0502020204030204" pitchFamily="34" charset="0"/>
              </a:rPr>
              <a:t>Period </a:t>
            </a:r>
            <a:r>
              <a:rPr lang="en-US" dirty="0">
                <a:latin typeface="Calibri" panose="020F0502020204030204" pitchFamily="34" charset="0"/>
              </a:rPr>
              <a:t>“</a:t>
            </a:r>
            <a:r>
              <a:rPr lang="en-US" b="1" dirty="0">
                <a:latin typeface="Calibri" panose="020F0502020204030204" pitchFamily="34" charset="0"/>
              </a:rPr>
              <a:t>to try</a:t>
            </a:r>
            <a:r>
              <a:rPr lang="en-US" dirty="0">
                <a:latin typeface="Calibri" panose="020F0502020204030204" pitchFamily="34" charset="0"/>
              </a:rPr>
              <a:t>” to do the </a:t>
            </a:r>
            <a:r>
              <a:rPr lang="en-US" dirty="0" smtClean="0">
                <a:latin typeface="Calibri" panose="020F0502020204030204" pitchFamily="34" charset="0"/>
              </a:rPr>
              <a:t>work, “a</a:t>
            </a:r>
            <a:r>
              <a:rPr lang="en-US" i="1" dirty="0" smtClean="0">
                <a:latin typeface="Calibri" panose="020F0502020204030204" pitchFamily="34" charset="0"/>
              </a:rPr>
              <a:t>ssistance </a:t>
            </a:r>
            <a:r>
              <a:rPr lang="en-US" i="1" dirty="0">
                <a:latin typeface="Calibri" panose="020F0502020204030204" pitchFamily="34" charset="0"/>
              </a:rPr>
              <a:t>concept</a:t>
            </a:r>
            <a:r>
              <a:rPr lang="en-US" dirty="0">
                <a:latin typeface="Calibri" panose="020F0502020204030204" pitchFamily="34" charset="0"/>
              </a:rPr>
              <a:t>” </a:t>
            </a:r>
            <a:r>
              <a:rPr lang="en-US" dirty="0" smtClean="0">
                <a:latin typeface="Calibri" panose="020F0502020204030204" pitchFamily="34" charset="0"/>
              </a:rPr>
              <a:t>for consulting services and </a:t>
            </a:r>
            <a:r>
              <a:rPr lang="en-US" dirty="0">
                <a:latin typeface="Calibri" panose="020F0502020204030204" pitchFamily="34" charset="0"/>
              </a:rPr>
              <a:t>“</a:t>
            </a:r>
            <a:r>
              <a:rPr lang="en-US" i="1" dirty="0">
                <a:latin typeface="Calibri" panose="020F0502020204030204" pitchFamily="34" charset="0"/>
              </a:rPr>
              <a:t>guidance engineer concept</a:t>
            </a:r>
            <a:r>
              <a:rPr lang="en-US" dirty="0">
                <a:latin typeface="Calibri" panose="020F0502020204030204" pitchFamily="34" charset="0"/>
              </a:rPr>
              <a:t>” for construction works. </a:t>
            </a:r>
            <a:endParaRPr lang="en-SG" dirty="0">
              <a:latin typeface="Calibri" panose="020F0502020204030204" pitchFamily="34" charset="0"/>
            </a:endParaRPr>
          </a:p>
          <a:p>
            <a:pPr>
              <a:tabLst>
                <a:tab pos="355600" algn="l"/>
              </a:tabLst>
            </a:pPr>
            <a:r>
              <a:rPr lang="en-US" b="1" dirty="0">
                <a:latin typeface="Calibri" panose="020F0502020204030204" pitchFamily="34" charset="0"/>
              </a:rPr>
              <a:t>(3) </a:t>
            </a:r>
            <a:r>
              <a:rPr lang="en-US" b="1" dirty="0" smtClean="0">
                <a:latin typeface="Calibri" panose="020F0502020204030204" pitchFamily="34" charset="0"/>
              </a:rPr>
              <a:t>Phase </a:t>
            </a:r>
            <a:r>
              <a:rPr lang="en-US" b="1" dirty="0">
                <a:latin typeface="Calibri" panose="020F0502020204030204" pitchFamily="34" charset="0"/>
              </a:rPr>
              <a:t>III (1970 ~ 1990)</a:t>
            </a:r>
            <a:endParaRPr lang="en-SG" dirty="0">
              <a:latin typeface="Calibri" panose="020F0502020204030204" pitchFamily="34" charset="0"/>
            </a:endParaRPr>
          </a:p>
          <a:p>
            <a:pPr>
              <a:spcAft>
                <a:spcPts val="600"/>
              </a:spcAft>
            </a:pPr>
            <a:r>
              <a:rPr lang="en-US" dirty="0" smtClean="0">
                <a:latin typeface="Calibri" panose="020F0502020204030204" pitchFamily="34" charset="0"/>
              </a:rPr>
              <a:t>Period “</a:t>
            </a:r>
            <a:r>
              <a:rPr lang="en-US" b="1" dirty="0">
                <a:latin typeface="Calibri" panose="020F0502020204030204" pitchFamily="34" charset="0"/>
              </a:rPr>
              <a:t>to do</a:t>
            </a:r>
            <a:r>
              <a:rPr lang="en-US" dirty="0">
                <a:latin typeface="Calibri" panose="020F0502020204030204" pitchFamily="34" charset="0"/>
              </a:rPr>
              <a:t>” design and construction </a:t>
            </a:r>
            <a:r>
              <a:rPr lang="en-US" dirty="0" smtClean="0">
                <a:latin typeface="Calibri" panose="020F0502020204030204" pitchFamily="34" charset="0"/>
              </a:rPr>
              <a:t>work by “</a:t>
            </a:r>
            <a:r>
              <a:rPr lang="en-US" i="1" dirty="0" smtClean="0">
                <a:latin typeface="Calibri" panose="020F0502020204030204" pitchFamily="34" charset="0"/>
              </a:rPr>
              <a:t>force </a:t>
            </a:r>
            <a:r>
              <a:rPr lang="en-US" i="1" dirty="0">
                <a:latin typeface="Calibri" panose="020F0502020204030204" pitchFamily="34" charset="0"/>
              </a:rPr>
              <a:t>account</a:t>
            </a:r>
            <a:r>
              <a:rPr lang="en-US" dirty="0">
                <a:latin typeface="Calibri" panose="020F0502020204030204" pitchFamily="34" charset="0"/>
              </a:rPr>
              <a:t>” </a:t>
            </a:r>
            <a:r>
              <a:rPr lang="en-US" dirty="0" smtClean="0">
                <a:latin typeface="Calibri" panose="020F0502020204030204" pitchFamily="34" charset="0"/>
              </a:rPr>
              <a:t>basic, supervised </a:t>
            </a:r>
            <a:r>
              <a:rPr lang="en-US" dirty="0">
                <a:latin typeface="Calibri" panose="020F0502020204030204" pitchFamily="34" charset="0"/>
              </a:rPr>
              <a:t>and </a:t>
            </a:r>
            <a:r>
              <a:rPr lang="en-US" dirty="0" smtClean="0">
                <a:latin typeface="Calibri" panose="020F0502020204030204" pitchFamily="34" charset="0"/>
              </a:rPr>
              <a:t>guided by limited number of </a:t>
            </a:r>
            <a:r>
              <a:rPr lang="en-US" dirty="0">
                <a:latin typeface="Calibri" panose="020F0502020204030204" pitchFamily="34" charset="0"/>
              </a:rPr>
              <a:t>foreign </a:t>
            </a:r>
            <a:r>
              <a:rPr lang="en-US" dirty="0" smtClean="0">
                <a:latin typeface="Calibri" panose="020F0502020204030204" pitchFamily="34" charset="0"/>
              </a:rPr>
              <a:t>engineers</a:t>
            </a:r>
            <a:r>
              <a:rPr lang="en-US" dirty="0">
                <a:latin typeface="Calibri" panose="020F0502020204030204" pitchFamily="34" charset="0"/>
              </a:rPr>
              <a:t>.</a:t>
            </a:r>
            <a:endParaRPr lang="en-SG" dirty="0">
              <a:latin typeface="Calibri" panose="020F0502020204030204" pitchFamily="34" charset="0"/>
            </a:endParaRPr>
          </a:p>
          <a:p>
            <a:pPr>
              <a:tabLst>
                <a:tab pos="355600" algn="l"/>
              </a:tabLst>
            </a:pPr>
            <a:r>
              <a:rPr lang="en-US" b="1" dirty="0">
                <a:latin typeface="Calibri" panose="020F0502020204030204" pitchFamily="34" charset="0"/>
              </a:rPr>
              <a:t>(4) </a:t>
            </a:r>
            <a:r>
              <a:rPr lang="en-US" b="1" dirty="0" smtClean="0">
                <a:latin typeface="Calibri" panose="020F0502020204030204" pitchFamily="34" charset="0"/>
              </a:rPr>
              <a:t>Phase </a:t>
            </a:r>
            <a:r>
              <a:rPr lang="en-US" b="1" dirty="0">
                <a:latin typeface="Calibri" panose="020F0502020204030204" pitchFamily="34" charset="0"/>
              </a:rPr>
              <a:t>IV (1991~ Present)</a:t>
            </a:r>
            <a:endParaRPr lang="en-SG" dirty="0">
              <a:latin typeface="Calibri" panose="020F0502020204030204" pitchFamily="34" charset="0"/>
            </a:endParaRPr>
          </a:p>
          <a:p>
            <a:pPr>
              <a:spcAft>
                <a:spcPts val="600"/>
              </a:spcAft>
            </a:pPr>
            <a:r>
              <a:rPr lang="en-US" dirty="0" smtClean="0">
                <a:latin typeface="Calibri" panose="020F0502020204030204" pitchFamily="34" charset="0"/>
              </a:rPr>
              <a:t>Period “</a:t>
            </a:r>
            <a:r>
              <a:rPr lang="en-US" b="1" dirty="0">
                <a:latin typeface="Calibri" panose="020F0502020204030204" pitchFamily="34" charset="0"/>
              </a:rPr>
              <a:t>to oversee or supervise</a:t>
            </a:r>
            <a:r>
              <a:rPr lang="en-US" dirty="0">
                <a:latin typeface="Calibri" panose="020F0502020204030204" pitchFamily="34" charset="0"/>
              </a:rPr>
              <a:t>”. The </a:t>
            </a:r>
            <a:r>
              <a:rPr lang="en-US" dirty="0" err="1">
                <a:latin typeface="Calibri" panose="020F0502020204030204" pitchFamily="34" charset="0"/>
              </a:rPr>
              <a:t>Brantas</a:t>
            </a:r>
            <a:r>
              <a:rPr lang="en-US" dirty="0">
                <a:latin typeface="Calibri" panose="020F0502020204030204" pitchFamily="34" charset="0"/>
              </a:rPr>
              <a:t> Project supervised all the operations of the </a:t>
            </a:r>
            <a:r>
              <a:rPr lang="en-US" dirty="0" smtClean="0">
                <a:latin typeface="Calibri" panose="020F0502020204030204" pitchFamily="34" charset="0"/>
              </a:rPr>
              <a:t>project.</a:t>
            </a:r>
            <a:endParaRPr lang="en-US" sz="2400" b="1"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11</a:t>
            </a:fld>
            <a:endParaRPr lang="en-US" dirty="0"/>
          </a:p>
        </p:txBody>
      </p:sp>
      <p:grpSp>
        <p:nvGrpSpPr>
          <p:cNvPr id="11" name="Group 10"/>
          <p:cNvGrpSpPr/>
          <p:nvPr/>
        </p:nvGrpSpPr>
        <p:grpSpPr>
          <a:xfrm>
            <a:off x="136634" y="1781292"/>
            <a:ext cx="1391999" cy="4984742"/>
            <a:chOff x="4885949" y="1710225"/>
            <a:chExt cx="1391999" cy="4984742"/>
          </a:xfrm>
        </p:grpSpPr>
        <p:pic>
          <p:nvPicPr>
            <p:cNvPr id="1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(2/8)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26573122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76400" y="1600200"/>
            <a:ext cx="7391400" cy="5454868"/>
          </a:xfrm>
          <a:prstGeom prst="rect">
            <a:avLst/>
          </a:prstGeom>
          <a:noFill/>
        </p:spPr>
        <p:txBody>
          <a:bodyPr wrap="square" rtlCol="0">
            <a:noAutofit/>
          </a:bodyPr>
          <a:lstStyle/>
          <a:p>
            <a:pPr>
              <a:spcAft>
                <a:spcPts val="600"/>
              </a:spcAft>
            </a:pPr>
            <a:r>
              <a:rPr lang="en-US" sz="2400" b="1" i="1" dirty="0" smtClean="0">
                <a:latin typeface="Calibri" panose="020F0502020204030204" pitchFamily="34" charset="0"/>
              </a:rPr>
              <a:t>(b). Transfer </a:t>
            </a:r>
            <a:r>
              <a:rPr lang="en-US" sz="2400" b="1" i="1" dirty="0">
                <a:latin typeface="Calibri" panose="020F0502020204030204" pitchFamily="34" charset="0"/>
              </a:rPr>
              <a:t>of Technology and Knowledge</a:t>
            </a:r>
            <a:endParaRPr lang="en-SG" sz="2400" i="1"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The </a:t>
            </a:r>
            <a:r>
              <a:rPr lang="en-US" sz="2000" dirty="0">
                <a:latin typeface="Calibri" panose="020F0502020204030204" pitchFamily="34" charset="0"/>
              </a:rPr>
              <a:t>major method of knowledge transfer was the </a:t>
            </a:r>
            <a:r>
              <a:rPr lang="en-US" sz="2000" dirty="0" smtClean="0">
                <a:latin typeface="Calibri" panose="020F0502020204030204" pitchFamily="34" charset="0"/>
              </a:rPr>
              <a:t>OJT. A </a:t>
            </a:r>
            <a:r>
              <a:rPr lang="en-US" sz="2000" dirty="0">
                <a:latin typeface="Calibri" panose="020F0502020204030204" pitchFamily="34" charset="0"/>
              </a:rPr>
              <a:t>man-to-man approach </a:t>
            </a:r>
            <a:r>
              <a:rPr lang="en-US" sz="2000" dirty="0" smtClean="0">
                <a:latin typeface="Calibri" panose="020F0502020204030204" pitchFamily="34" charset="0"/>
              </a:rPr>
              <a:t>,</a:t>
            </a:r>
            <a:r>
              <a:rPr lang="en-US" sz="2000" dirty="0">
                <a:latin typeface="Calibri" panose="020F0502020204030204" pitchFamily="34" charset="0"/>
              </a:rPr>
              <a:t> </a:t>
            </a:r>
            <a:r>
              <a:rPr lang="en-US" sz="2000" i="1" dirty="0" smtClean="0">
                <a:latin typeface="Calibri" panose="020F0502020204030204" pitchFamily="34" charset="0"/>
              </a:rPr>
              <a:t>“work-together</a:t>
            </a:r>
            <a:r>
              <a:rPr lang="en-US" sz="2000" i="1" dirty="0">
                <a:latin typeface="Calibri" panose="020F0502020204030204" pitchFamily="34" charset="0"/>
              </a:rPr>
              <a:t>, discuss-together, eat-together and relax-together</a:t>
            </a:r>
            <a:r>
              <a:rPr lang="en-US" sz="2000" dirty="0" smtClean="0">
                <a:latin typeface="Calibri" panose="020F0502020204030204" pitchFamily="34" charset="0"/>
              </a:rPr>
              <a:t>” contributed </a:t>
            </a:r>
            <a:r>
              <a:rPr lang="en-US" sz="2000" dirty="0">
                <a:latin typeface="Calibri" panose="020F0502020204030204" pitchFamily="34" charset="0"/>
              </a:rPr>
              <a:t>not only to accelerate transfer of technology, but also </a:t>
            </a:r>
            <a:r>
              <a:rPr lang="en-US" sz="2000" dirty="0" smtClean="0">
                <a:latin typeface="Calibri" panose="020F0502020204030204" pitchFamily="34" charset="0"/>
              </a:rPr>
              <a:t>create strong </a:t>
            </a:r>
            <a:r>
              <a:rPr lang="en-US" sz="2000" dirty="0">
                <a:latin typeface="Calibri" panose="020F0502020204030204" pitchFamily="34" charset="0"/>
              </a:rPr>
              <a:t>trust between them. </a:t>
            </a:r>
            <a:endParaRPr lang="en-SG" sz="20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Fortunately, </a:t>
            </a:r>
            <a:r>
              <a:rPr lang="en-US" sz="2000" dirty="0">
                <a:latin typeface="Calibri" panose="020F0502020204030204" pitchFamily="34" charset="0"/>
              </a:rPr>
              <a:t>the </a:t>
            </a:r>
            <a:r>
              <a:rPr lang="en-US" sz="2000" dirty="0" err="1">
                <a:latin typeface="Calibri" panose="020F0502020204030204" pitchFamily="34" charset="0"/>
              </a:rPr>
              <a:t>Brantas</a:t>
            </a:r>
            <a:r>
              <a:rPr lang="en-US" sz="2000" dirty="0">
                <a:latin typeface="Calibri" panose="020F0502020204030204" pitchFamily="34" charset="0"/>
              </a:rPr>
              <a:t> Project could assign the consultant repeatedly, by which the technology was solidly transferred. </a:t>
            </a:r>
            <a:r>
              <a:rPr lang="en-US" sz="2000" dirty="0" smtClean="0">
                <a:latin typeface="Calibri" panose="020F0502020204030204" pitchFamily="34" charset="0"/>
              </a:rPr>
              <a:t> Nippon Koei Consulting Services was </a:t>
            </a:r>
            <a:r>
              <a:rPr lang="en-US" sz="2000" dirty="0">
                <a:latin typeface="Calibri" panose="020F0502020204030204" pitchFamily="34" charset="0"/>
              </a:rPr>
              <a:t>the one and </a:t>
            </a:r>
            <a:r>
              <a:rPr lang="en-US" sz="2000" dirty="0" smtClean="0">
                <a:latin typeface="Calibri" panose="020F0502020204030204" pitchFamily="34" charset="0"/>
              </a:rPr>
              <a:t> the only consultant </a:t>
            </a:r>
            <a:r>
              <a:rPr lang="en-US" sz="2000" dirty="0">
                <a:latin typeface="Calibri" panose="020F0502020204030204" pitchFamily="34" charset="0"/>
              </a:rPr>
              <a:t>played an important role in training the local engineers</a:t>
            </a:r>
            <a:r>
              <a:rPr lang="en-US" sz="2000" dirty="0" smtClean="0">
                <a:latin typeface="Calibri" panose="020F0502020204030204" pitchFamily="34" charset="0"/>
              </a:rPr>
              <a:t>.</a:t>
            </a:r>
            <a:endParaRPr lang="en-SG" sz="24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12</a:t>
            </a:fld>
            <a:endParaRPr lang="en-US" dirty="0"/>
          </a:p>
        </p:txBody>
      </p:sp>
      <p:grpSp>
        <p:nvGrpSpPr>
          <p:cNvPr id="19" name="Group 18"/>
          <p:cNvGrpSpPr/>
          <p:nvPr/>
        </p:nvGrpSpPr>
        <p:grpSpPr>
          <a:xfrm>
            <a:off x="136634" y="1781292"/>
            <a:ext cx="1391999" cy="4984742"/>
            <a:chOff x="4885949" y="1710225"/>
            <a:chExt cx="1391999" cy="4984742"/>
          </a:xfrm>
        </p:grpSpPr>
        <p:pic>
          <p:nvPicPr>
            <p:cNvPr id="2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(3/8)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2676877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76400" y="1600200"/>
            <a:ext cx="7391400" cy="5454868"/>
          </a:xfrm>
          <a:prstGeom prst="rect">
            <a:avLst/>
          </a:prstGeom>
          <a:noFill/>
        </p:spPr>
        <p:txBody>
          <a:bodyPr wrap="square" rtlCol="0">
            <a:noAutofit/>
          </a:bodyPr>
          <a:lstStyle/>
          <a:p>
            <a:pPr>
              <a:spcAft>
                <a:spcPts val="600"/>
              </a:spcAft>
            </a:pPr>
            <a:r>
              <a:rPr lang="en-US" sz="2400" b="1" i="1" dirty="0" smtClean="0">
                <a:latin typeface="Calibri" panose="020F0502020204030204" pitchFamily="34" charset="0"/>
                <a:cs typeface="Arial" panose="020B0604020202020204" pitchFamily="34" charset="0"/>
              </a:rPr>
              <a:t>(c). Effective </a:t>
            </a:r>
            <a:r>
              <a:rPr lang="en-US" sz="2400" b="1" i="1" dirty="0">
                <a:latin typeface="Calibri" panose="020F0502020204030204" pitchFamily="34" charset="0"/>
                <a:cs typeface="Arial" panose="020B0604020202020204" pitchFamily="34" charset="0"/>
              </a:rPr>
              <a:t>management system </a:t>
            </a:r>
            <a:endParaRPr lang="en-SG" sz="2000" i="1" dirty="0">
              <a:latin typeface="Calibri" panose="020F0502020204030204" pitchFamily="34" charset="0"/>
              <a:cs typeface="Arial" panose="020B0604020202020204" pitchFamily="34" charset="0"/>
            </a:endParaRPr>
          </a:p>
          <a:p>
            <a:pPr>
              <a:spcAft>
                <a:spcPts val="600"/>
              </a:spcAft>
            </a:pPr>
            <a:r>
              <a:rPr lang="en-US" sz="2000" dirty="0" smtClean="0">
                <a:latin typeface="Calibri" panose="020F0502020204030204" pitchFamily="34" charset="0"/>
              </a:rPr>
              <a:t>Government </a:t>
            </a:r>
            <a:r>
              <a:rPr lang="en-US" sz="2000" dirty="0">
                <a:latin typeface="Calibri" panose="020F0502020204030204" pitchFamily="34" charset="0"/>
              </a:rPr>
              <a:t>authorized the </a:t>
            </a:r>
            <a:r>
              <a:rPr lang="en-US" sz="2000" dirty="0" err="1">
                <a:latin typeface="Calibri" panose="020F0502020204030204" pitchFamily="34" charset="0"/>
              </a:rPr>
              <a:t>Brantas</a:t>
            </a:r>
            <a:r>
              <a:rPr lang="en-US" sz="2000" dirty="0">
                <a:latin typeface="Calibri" panose="020F0502020204030204" pitchFamily="34" charset="0"/>
              </a:rPr>
              <a:t> Project to develop and implement </a:t>
            </a:r>
            <a:r>
              <a:rPr lang="en-US" sz="2000" dirty="0" smtClean="0">
                <a:latin typeface="Calibri" panose="020F0502020204030204" pitchFamily="34" charset="0"/>
              </a:rPr>
              <a:t>their own </a:t>
            </a:r>
            <a:r>
              <a:rPr lang="en-US" sz="2000" dirty="0" err="1" smtClean="0">
                <a:latin typeface="Calibri" panose="020F0502020204030204" pitchFamily="34" charset="0"/>
              </a:rPr>
              <a:t>mng</a:t>
            </a:r>
            <a:r>
              <a:rPr lang="en-US" sz="2000" dirty="0" smtClean="0">
                <a:latin typeface="Calibri" panose="020F0502020204030204" pitchFamily="34" charset="0"/>
              </a:rPr>
              <a:t>. system </a:t>
            </a:r>
            <a:r>
              <a:rPr lang="en-US" sz="2000" dirty="0">
                <a:latin typeface="Calibri" panose="020F0502020204030204" pitchFamily="34" charset="0"/>
              </a:rPr>
              <a:t>to do the project in efficient and effective </a:t>
            </a:r>
            <a:r>
              <a:rPr lang="en-US" sz="2000" dirty="0" smtClean="0">
                <a:latin typeface="Calibri" panose="020F0502020204030204" pitchFamily="34" charset="0"/>
              </a:rPr>
              <a:t>manner. </a:t>
            </a:r>
          </a:p>
          <a:p>
            <a:pPr>
              <a:spcAft>
                <a:spcPts val="600"/>
              </a:spcAft>
            </a:pPr>
            <a:r>
              <a:rPr lang="en-US" sz="2000" dirty="0" smtClean="0">
                <a:latin typeface="Calibri" panose="020F0502020204030204" pitchFamily="34" charset="0"/>
              </a:rPr>
              <a:t>Innovative </a:t>
            </a:r>
            <a:r>
              <a:rPr lang="en-US" sz="2000" dirty="0">
                <a:latin typeface="Calibri" panose="020F0502020204030204" pitchFamily="34" charset="0"/>
              </a:rPr>
              <a:t>management </a:t>
            </a:r>
            <a:r>
              <a:rPr lang="en-US" sz="2000" dirty="0" smtClean="0">
                <a:latin typeface="Calibri" panose="020F0502020204030204" pitchFamily="34" charset="0"/>
              </a:rPr>
              <a:t>had </a:t>
            </a:r>
            <a:r>
              <a:rPr lang="en-US" sz="2000" dirty="0">
                <a:latin typeface="Calibri" panose="020F0502020204030204" pitchFamily="34" charset="0"/>
              </a:rPr>
              <a:t>been </a:t>
            </a:r>
            <a:r>
              <a:rPr lang="en-US" sz="2000" dirty="0" smtClean="0">
                <a:latin typeface="Calibri" panose="020F0502020204030204" pitchFamily="34" charset="0"/>
              </a:rPr>
              <a:t>introduced, such </a:t>
            </a:r>
            <a:r>
              <a:rPr lang="en-US" sz="2000" dirty="0">
                <a:latin typeface="Calibri" panose="020F0502020204030204" pitchFamily="34" charset="0"/>
              </a:rPr>
              <a:t>as:</a:t>
            </a:r>
            <a:endParaRPr lang="en-SG" sz="2000" dirty="0">
              <a:latin typeface="Calibri" panose="020F0502020204030204" pitchFamily="34" charset="0"/>
            </a:endParaRPr>
          </a:p>
          <a:p>
            <a:pPr marL="342900" indent="-342900">
              <a:spcAft>
                <a:spcPts val="0"/>
              </a:spcAft>
              <a:buFont typeface="Arial" panose="020B0604020202020204" pitchFamily="34" charset="0"/>
              <a:buChar char="•"/>
            </a:pPr>
            <a:r>
              <a:rPr lang="en-US" dirty="0">
                <a:latin typeface="Calibri" panose="020F0502020204030204" pitchFamily="34" charset="0"/>
              </a:rPr>
              <a:t>participatory management </a:t>
            </a:r>
            <a:r>
              <a:rPr lang="en-US" dirty="0" smtClean="0">
                <a:latin typeface="Calibri" panose="020F0502020204030204" pitchFamily="34" charset="0"/>
              </a:rPr>
              <a:t>in the decision making processes, </a:t>
            </a:r>
            <a:endParaRPr lang="en-SG" dirty="0" smtClean="0">
              <a:latin typeface="Calibri" panose="020F0502020204030204" pitchFamily="34" charset="0"/>
            </a:endParaRPr>
          </a:p>
          <a:p>
            <a:pPr marL="342900" indent="-342900">
              <a:spcAft>
                <a:spcPts val="0"/>
              </a:spcAft>
              <a:buFont typeface="Arial" panose="020B0604020202020204" pitchFamily="34" charset="0"/>
              <a:buChar char="•"/>
            </a:pPr>
            <a:r>
              <a:rPr lang="en-US" dirty="0" smtClean="0">
                <a:latin typeface="Calibri" panose="020F0502020204030204" pitchFamily="34" charset="0"/>
              </a:rPr>
              <a:t>management by objectives, </a:t>
            </a:r>
            <a:endParaRPr lang="en-SG" dirty="0" smtClean="0">
              <a:latin typeface="Calibri" panose="020F0502020204030204" pitchFamily="34" charset="0"/>
            </a:endParaRPr>
          </a:p>
          <a:p>
            <a:pPr marL="342900" indent="-342900">
              <a:spcAft>
                <a:spcPts val="0"/>
              </a:spcAft>
              <a:buFont typeface="Arial" panose="020B0604020202020204" pitchFamily="34" charset="0"/>
              <a:buChar char="•"/>
            </a:pPr>
            <a:r>
              <a:rPr lang="en-US" dirty="0" smtClean="0">
                <a:latin typeface="Calibri" panose="020F0502020204030204" pitchFamily="34" charset="0"/>
              </a:rPr>
              <a:t>merit </a:t>
            </a:r>
            <a:r>
              <a:rPr lang="en-US" dirty="0">
                <a:latin typeface="Calibri" panose="020F0502020204030204" pitchFamily="34" charset="0"/>
              </a:rPr>
              <a:t>system, performance based salaries, and other incentive based schemes,</a:t>
            </a:r>
            <a:endParaRPr lang="en-SG" dirty="0">
              <a:latin typeface="Calibri" panose="020F0502020204030204" pitchFamily="34" charset="0"/>
            </a:endParaRPr>
          </a:p>
          <a:p>
            <a:pPr marL="342900" indent="-342900">
              <a:spcAft>
                <a:spcPts val="0"/>
              </a:spcAft>
              <a:buFont typeface="Arial" panose="020B0604020202020204" pitchFamily="34" charset="0"/>
              <a:buChar char="•"/>
            </a:pPr>
            <a:r>
              <a:rPr lang="en-US" dirty="0">
                <a:latin typeface="Calibri" panose="020F0502020204030204" pitchFamily="34" charset="0"/>
              </a:rPr>
              <a:t>modern accounting </a:t>
            </a:r>
            <a:r>
              <a:rPr lang="en-US" dirty="0" smtClean="0">
                <a:latin typeface="Calibri" panose="020F0502020204030204" pitchFamily="34" charset="0"/>
              </a:rPr>
              <a:t>system to improve,</a:t>
            </a:r>
            <a:endParaRPr lang="en-SG" dirty="0">
              <a:latin typeface="Calibri" panose="020F0502020204030204" pitchFamily="34" charset="0"/>
            </a:endParaRPr>
          </a:p>
          <a:p>
            <a:pPr marL="342900" indent="-342900">
              <a:spcAft>
                <a:spcPts val="600"/>
              </a:spcAft>
              <a:buFont typeface="Arial" panose="020B0604020202020204" pitchFamily="34" charset="0"/>
              <a:buChar char="•"/>
            </a:pPr>
            <a:r>
              <a:rPr lang="en-US" dirty="0">
                <a:latin typeface="Calibri" panose="020F0502020204030204" pitchFamily="34" charset="0"/>
              </a:rPr>
              <a:t>effective internal control which aimed to ensure that “everybody works correctly and appropriately”. </a:t>
            </a: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13</a:t>
            </a:fld>
            <a:endParaRPr lang="en-US" dirty="0"/>
          </a:p>
        </p:txBody>
      </p:sp>
      <p:grpSp>
        <p:nvGrpSpPr>
          <p:cNvPr id="19" name="Group 18"/>
          <p:cNvGrpSpPr/>
          <p:nvPr/>
        </p:nvGrpSpPr>
        <p:grpSpPr>
          <a:xfrm>
            <a:off x="136634" y="1781292"/>
            <a:ext cx="1391999" cy="4984742"/>
            <a:chOff x="4885949" y="1710225"/>
            <a:chExt cx="1391999" cy="4984742"/>
          </a:xfrm>
        </p:grpSpPr>
        <p:pic>
          <p:nvPicPr>
            <p:cNvPr id="2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(4/8)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22930331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pPr>
            <a:r>
              <a:rPr lang="en-US" sz="2400" b="1" i="1" dirty="0" smtClean="0">
                <a:latin typeface="Calibri" panose="020F0502020204030204" pitchFamily="34" charset="0"/>
                <a:cs typeface="Arial" panose="020B0604020202020204" pitchFamily="34" charset="0"/>
              </a:rPr>
              <a:t>(d). </a:t>
            </a:r>
            <a:r>
              <a:rPr lang="en-US" sz="2400" b="1" i="1" dirty="0" smtClean="0">
                <a:latin typeface="Calibri" panose="020F0502020204030204" pitchFamily="34" charset="0"/>
              </a:rPr>
              <a:t>Driving </a:t>
            </a:r>
            <a:r>
              <a:rPr lang="en-US" sz="2400" b="1" i="1" dirty="0">
                <a:latin typeface="Calibri" panose="020F0502020204030204" pitchFamily="34" charset="0"/>
              </a:rPr>
              <a:t>Factors</a:t>
            </a:r>
            <a:endParaRPr lang="en-SG" sz="2400" b="1" i="1" dirty="0">
              <a:latin typeface="Calibri" panose="020F0502020204030204" pitchFamily="34" charset="0"/>
            </a:endParaRPr>
          </a:p>
          <a:p>
            <a:pPr>
              <a:spcAft>
                <a:spcPts val="600"/>
              </a:spcAft>
              <a:tabLst>
                <a:tab pos="533400" algn="l"/>
              </a:tabLst>
            </a:pPr>
            <a:r>
              <a:rPr lang="en-US" sz="2000" b="1" dirty="0">
                <a:latin typeface="Calibri" panose="020F0502020204030204" pitchFamily="34" charset="0"/>
              </a:rPr>
              <a:t>(1</a:t>
            </a:r>
            <a:r>
              <a:rPr lang="en-US" sz="2000" b="1" dirty="0" smtClean="0">
                <a:latin typeface="Calibri" panose="020F0502020204030204" pitchFamily="34" charset="0"/>
              </a:rPr>
              <a:t>).	</a:t>
            </a:r>
            <a:r>
              <a:rPr lang="en-US" sz="2400" b="1" dirty="0" smtClean="0">
                <a:latin typeface="Calibri" panose="020F0502020204030204" pitchFamily="34" charset="0"/>
              </a:rPr>
              <a:t>Strong </a:t>
            </a:r>
            <a:r>
              <a:rPr lang="en-US" sz="2400" b="1" dirty="0">
                <a:latin typeface="Calibri" panose="020F0502020204030204" pitchFamily="34" charset="0"/>
              </a:rPr>
              <a:t>Government Supports and wider Authority </a:t>
            </a:r>
            <a:endParaRPr lang="en-SG" sz="24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The government give a strong political will for the successful implementation of the projects and in producing professional engineers and technicians in dams construction for the country. </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The </a:t>
            </a:r>
            <a:r>
              <a:rPr lang="en-US" sz="2000" dirty="0">
                <a:latin typeface="Calibri" panose="020F0502020204030204" pitchFamily="34" charset="0"/>
              </a:rPr>
              <a:t>government provided the </a:t>
            </a:r>
            <a:r>
              <a:rPr lang="en-US" sz="2000" dirty="0" err="1">
                <a:latin typeface="Calibri" panose="020F0502020204030204" pitchFamily="34" charset="0"/>
              </a:rPr>
              <a:t>Brantas</a:t>
            </a:r>
            <a:r>
              <a:rPr lang="en-US" sz="2000" dirty="0">
                <a:latin typeface="Calibri" panose="020F0502020204030204" pitchFamily="34" charset="0"/>
              </a:rPr>
              <a:t> Project </a:t>
            </a:r>
            <a:r>
              <a:rPr lang="en-US" sz="2000" dirty="0" smtClean="0">
                <a:latin typeface="Calibri" panose="020F0502020204030204" pitchFamily="34" charset="0"/>
              </a:rPr>
              <a:t>substantial authority on </a:t>
            </a:r>
            <a:r>
              <a:rPr lang="en-US" sz="2000" dirty="0">
                <a:latin typeface="Calibri" panose="020F0502020204030204" pitchFamily="34" charset="0"/>
              </a:rPr>
              <a:t>rational project management and human capital </a:t>
            </a:r>
            <a:r>
              <a:rPr lang="en-US" sz="2000" dirty="0" smtClean="0">
                <a:latin typeface="Calibri" panose="020F0502020204030204" pitchFamily="34" charset="0"/>
              </a:rPr>
              <a:t>accumulation. </a:t>
            </a:r>
          </a:p>
          <a:p>
            <a:pPr marL="285750" indent="-285750">
              <a:spcAft>
                <a:spcPts val="600"/>
              </a:spcAft>
              <a:buFont typeface="Arial" panose="020B0604020202020204" pitchFamily="34" charset="0"/>
              <a:buChar char="•"/>
            </a:pPr>
            <a:r>
              <a:rPr lang="en-US" sz="2000" dirty="0" err="1" smtClean="0">
                <a:latin typeface="Calibri" panose="020F0502020204030204" pitchFamily="34" charset="0"/>
              </a:rPr>
              <a:t>Brantas</a:t>
            </a:r>
            <a:r>
              <a:rPr lang="en-US" sz="2000" dirty="0" smtClean="0">
                <a:latin typeface="Calibri" panose="020F0502020204030204" pitchFamily="34" charset="0"/>
              </a:rPr>
              <a:t> Project was </a:t>
            </a:r>
            <a:r>
              <a:rPr lang="en-US" sz="2000" dirty="0">
                <a:latin typeface="Calibri" panose="020F0502020204030204" pitchFamily="34" charset="0"/>
              </a:rPr>
              <a:t>the only Government WRD Project having </a:t>
            </a:r>
            <a:r>
              <a:rPr lang="en-US" sz="2000" dirty="0" smtClean="0">
                <a:latin typeface="Calibri" panose="020F0502020204030204" pitchFamily="34" charset="0"/>
              </a:rPr>
              <a:t>authority</a:t>
            </a:r>
            <a:r>
              <a:rPr lang="en-US" sz="2000" dirty="0">
                <a:latin typeface="Calibri" panose="020F0502020204030204" pitchFamily="34" charset="0"/>
              </a:rPr>
              <a:t> </a:t>
            </a:r>
            <a:r>
              <a:rPr lang="en-US" sz="2000" dirty="0" smtClean="0">
                <a:latin typeface="Calibri" panose="020F0502020204030204" pitchFamily="34" charset="0"/>
              </a:rPr>
              <a:t>to apply </a:t>
            </a:r>
            <a:r>
              <a:rPr lang="en-US" sz="2000" dirty="0">
                <a:latin typeface="Calibri" panose="020F0502020204030204" pitchFamily="34" charset="0"/>
              </a:rPr>
              <a:t>“Direct Force” or “Force Account” </a:t>
            </a:r>
            <a:r>
              <a:rPr lang="en-US" sz="2000" dirty="0" smtClean="0">
                <a:latin typeface="Calibri" panose="020F0502020204030204" pitchFamily="34" charset="0"/>
              </a:rPr>
              <a:t>system. </a:t>
            </a:r>
          </a:p>
          <a:p>
            <a:pPr marL="273050">
              <a:spcAft>
                <a:spcPts val="600"/>
              </a:spcAft>
            </a:pPr>
            <a:r>
              <a:rPr lang="en-US" sz="2000" dirty="0" err="1" smtClean="0">
                <a:latin typeface="Calibri" panose="020F0502020204030204" pitchFamily="34" charset="0"/>
              </a:rPr>
              <a:t>Brantas</a:t>
            </a:r>
            <a:r>
              <a:rPr lang="en-US" sz="2000" dirty="0" smtClean="0">
                <a:latin typeface="Calibri" panose="020F0502020204030204" pitchFamily="34" charset="0"/>
              </a:rPr>
              <a:t> Project could </a:t>
            </a:r>
            <a:r>
              <a:rPr lang="en-US" sz="2000" dirty="0">
                <a:latin typeface="Calibri" panose="020F0502020204030204" pitchFamily="34" charset="0"/>
              </a:rPr>
              <a:t>directly recruit, hire, train and supervise the workforce </a:t>
            </a:r>
            <a:r>
              <a:rPr lang="en-US" sz="2000" dirty="0" smtClean="0">
                <a:latin typeface="Calibri" panose="020F0502020204030204" pitchFamily="34" charset="0"/>
              </a:rPr>
              <a:t>and </a:t>
            </a:r>
            <a:r>
              <a:rPr lang="en-US" sz="2000" dirty="0">
                <a:latin typeface="Calibri" panose="020F0502020204030204" pitchFamily="34" charset="0"/>
              </a:rPr>
              <a:t>responsible for the policies governing the wages and salaries. </a:t>
            </a: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14</a:t>
            </a:fld>
            <a:endParaRPr lang="en-US" dirty="0"/>
          </a:p>
        </p:txBody>
      </p:sp>
      <p:grpSp>
        <p:nvGrpSpPr>
          <p:cNvPr id="19" name="Group 18"/>
          <p:cNvGrpSpPr/>
          <p:nvPr/>
        </p:nvGrpSpPr>
        <p:grpSpPr>
          <a:xfrm>
            <a:off x="136634" y="1781292"/>
            <a:ext cx="1391999" cy="4984742"/>
            <a:chOff x="4885949" y="1710225"/>
            <a:chExt cx="1391999" cy="4984742"/>
          </a:xfrm>
        </p:grpSpPr>
        <p:pic>
          <p:nvPicPr>
            <p:cNvPr id="2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(5/8)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32576074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533400" algn="l"/>
              </a:tabLst>
            </a:pPr>
            <a:r>
              <a:rPr lang="en-US" sz="2400" b="1" dirty="0" smtClean="0">
                <a:latin typeface="Calibri" panose="020F0502020204030204" pitchFamily="34" charset="0"/>
              </a:rPr>
              <a:t>(</a:t>
            </a:r>
            <a:r>
              <a:rPr lang="en-US" sz="2400" b="1" dirty="0">
                <a:latin typeface="Calibri" panose="020F0502020204030204" pitchFamily="34" charset="0"/>
              </a:rPr>
              <a:t>2). 	Strong Leadership </a:t>
            </a:r>
            <a:endParaRPr lang="en-SG" sz="24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Prof</a:t>
            </a:r>
            <a:r>
              <a:rPr lang="en-US" sz="2000" dirty="0">
                <a:latin typeface="Calibri" panose="020F0502020204030204" pitchFamily="34" charset="0"/>
              </a:rPr>
              <a:t>. Ir. </a:t>
            </a:r>
            <a:r>
              <a:rPr lang="en-US" sz="2000" dirty="0" err="1">
                <a:latin typeface="Calibri" panose="020F0502020204030204" pitchFamily="34" charset="0"/>
              </a:rPr>
              <a:t>Suryono</a:t>
            </a:r>
            <a:r>
              <a:rPr lang="en-US" sz="2000" dirty="0">
                <a:latin typeface="Calibri" panose="020F0502020204030204" pitchFamily="34" charset="0"/>
              </a:rPr>
              <a:t>, </a:t>
            </a:r>
            <a:r>
              <a:rPr lang="en-US" sz="2000" dirty="0" smtClean="0">
                <a:latin typeface="Calibri" panose="020F0502020204030204" pitchFamily="34" charset="0"/>
              </a:rPr>
              <a:t>the </a:t>
            </a:r>
            <a:r>
              <a:rPr lang="en-US" sz="2000" dirty="0">
                <a:latin typeface="Calibri" panose="020F0502020204030204" pitchFamily="34" charset="0"/>
              </a:rPr>
              <a:t>first general manager of </a:t>
            </a:r>
            <a:r>
              <a:rPr lang="en-US" sz="2000" dirty="0" err="1" smtClean="0">
                <a:latin typeface="Calibri" panose="020F0502020204030204" pitchFamily="34" charset="0"/>
              </a:rPr>
              <a:t>Brantas</a:t>
            </a:r>
            <a:r>
              <a:rPr lang="en-US" sz="2000" dirty="0" smtClean="0">
                <a:latin typeface="Calibri" panose="020F0502020204030204" pitchFamily="34" charset="0"/>
              </a:rPr>
              <a:t> </a:t>
            </a:r>
            <a:r>
              <a:rPr lang="en-US" sz="2000" dirty="0">
                <a:latin typeface="Calibri" panose="020F0502020204030204" pitchFamily="34" charset="0"/>
              </a:rPr>
              <a:t>Project, </a:t>
            </a:r>
            <a:r>
              <a:rPr lang="en-US" sz="2000" dirty="0" smtClean="0">
                <a:latin typeface="Calibri" panose="020F0502020204030204" pitchFamily="34" charset="0"/>
              </a:rPr>
              <a:t>introduced </a:t>
            </a:r>
            <a:r>
              <a:rPr lang="en-US" sz="2000" dirty="0">
                <a:latin typeface="Calibri" panose="020F0502020204030204" pitchFamily="34" charset="0"/>
              </a:rPr>
              <a:t>innovative management system through trial-and-error process. </a:t>
            </a:r>
            <a:endParaRPr lang="en-US" sz="2000" dirty="0" smtClean="0">
              <a:latin typeface="Calibri" panose="020F0502020204030204" pitchFamily="34" charset="0"/>
            </a:endParaRPr>
          </a:p>
          <a:p>
            <a:pPr marL="355600">
              <a:spcAft>
                <a:spcPts val="600"/>
              </a:spcAft>
            </a:pPr>
            <a:r>
              <a:rPr lang="en-US" sz="2000" dirty="0" smtClean="0">
                <a:latin typeface="Calibri" panose="020F0502020204030204" pitchFamily="34" charset="0"/>
              </a:rPr>
              <a:t>One </a:t>
            </a:r>
            <a:r>
              <a:rPr lang="en-US" sz="2000" dirty="0">
                <a:latin typeface="Calibri" panose="020F0502020204030204" pitchFamily="34" charset="0"/>
              </a:rPr>
              <a:t>of the millstones is introduction and consistent implementation of the “One River, One Plan and One Management” </a:t>
            </a:r>
            <a:r>
              <a:rPr lang="en-US" sz="2000" dirty="0" smtClean="0">
                <a:latin typeface="Calibri" panose="020F0502020204030204" pitchFamily="34" charset="0"/>
              </a:rPr>
              <a:t>philosophy. </a:t>
            </a:r>
          </a:p>
          <a:p>
            <a:pPr marL="342900" indent="-342900">
              <a:spcAft>
                <a:spcPts val="600"/>
              </a:spcAft>
              <a:buFont typeface="Arial" panose="020B0604020202020204" pitchFamily="34" charset="0"/>
              <a:buChar char="•"/>
            </a:pPr>
            <a:r>
              <a:rPr lang="en-US" sz="2000" dirty="0" smtClean="0">
                <a:latin typeface="Calibri" panose="020F0502020204030204" pitchFamily="34" charset="0"/>
              </a:rPr>
              <a:t>He has </a:t>
            </a:r>
            <a:r>
              <a:rPr lang="en-US" sz="2000" dirty="0">
                <a:latin typeface="Calibri" panose="020F0502020204030204" pitchFamily="34" charset="0"/>
              </a:rPr>
              <a:t>political leverage at the </a:t>
            </a:r>
            <a:r>
              <a:rPr lang="en-US" sz="2000" dirty="0" smtClean="0">
                <a:latin typeface="Calibri" panose="020F0502020204030204" pitchFamily="34" charset="0"/>
              </a:rPr>
              <a:t>MPW to gain government support on the adoption of “Force Account” system in the implementation of the work.</a:t>
            </a:r>
          </a:p>
          <a:p>
            <a:pPr marL="342900" indent="-342900">
              <a:spcAft>
                <a:spcPts val="600"/>
              </a:spcAft>
              <a:buFont typeface="Arial" panose="020B0604020202020204" pitchFamily="34" charset="0"/>
              <a:buChar char="•"/>
            </a:pPr>
            <a:r>
              <a:rPr lang="en-US" sz="2000" dirty="0" smtClean="0">
                <a:latin typeface="Calibri" panose="020F0502020204030204" pitchFamily="34" charset="0"/>
              </a:rPr>
              <a:t>The </a:t>
            </a:r>
            <a:r>
              <a:rPr lang="en-US" sz="2000" dirty="0">
                <a:latin typeface="Calibri" panose="020F0502020204030204" pitchFamily="34" charset="0"/>
              </a:rPr>
              <a:t>leadership of Prof. Ir. </a:t>
            </a:r>
            <a:r>
              <a:rPr lang="en-US" sz="2000" dirty="0" err="1">
                <a:latin typeface="Calibri" panose="020F0502020204030204" pitchFamily="34" charset="0"/>
              </a:rPr>
              <a:t>Suryono</a:t>
            </a:r>
            <a:r>
              <a:rPr lang="en-US" sz="2000" dirty="0">
                <a:latin typeface="Calibri" panose="020F0502020204030204" pitchFamily="34" charset="0"/>
              </a:rPr>
              <a:t> </a:t>
            </a:r>
            <a:r>
              <a:rPr lang="en-US" sz="2000" dirty="0" smtClean="0">
                <a:latin typeface="Calibri" panose="020F0502020204030204" pitchFamily="34" charset="0"/>
              </a:rPr>
              <a:t>had been able </a:t>
            </a:r>
            <a:r>
              <a:rPr lang="en-US" sz="2000" i="1" dirty="0">
                <a:latin typeface="Calibri" panose="020F0502020204030204" pitchFamily="34" charset="0"/>
              </a:rPr>
              <a:t>in uniting minds </a:t>
            </a:r>
            <a:r>
              <a:rPr lang="en-US" sz="2000" i="1" dirty="0" smtClean="0">
                <a:latin typeface="Calibri" panose="020F0502020204030204" pitchFamily="34" charset="0"/>
              </a:rPr>
              <a:t>&amp; mobilizing </a:t>
            </a:r>
            <a:r>
              <a:rPr lang="en-US" sz="2000" i="1" dirty="0">
                <a:latin typeface="Calibri" panose="020F0502020204030204" pitchFamily="34" charset="0"/>
              </a:rPr>
              <a:t>efforts</a:t>
            </a:r>
            <a:r>
              <a:rPr lang="en-US" sz="2000" dirty="0">
                <a:latin typeface="Calibri" panose="020F0502020204030204" pitchFamily="34" charset="0"/>
              </a:rPr>
              <a:t> of all the </a:t>
            </a:r>
            <a:r>
              <a:rPr lang="en-US" sz="2000" dirty="0" smtClean="0">
                <a:latin typeface="Calibri" panose="020F0502020204030204" pitchFamily="34" charset="0"/>
              </a:rPr>
              <a:t>employees </a:t>
            </a:r>
            <a:r>
              <a:rPr lang="en-US" sz="2000" dirty="0">
                <a:latin typeface="Calibri" panose="020F0502020204030204" pitchFamily="34" charset="0"/>
              </a:rPr>
              <a:t>towards the successful realization of </a:t>
            </a:r>
            <a:r>
              <a:rPr lang="en-US" sz="2000" dirty="0" smtClean="0">
                <a:latin typeface="Calibri" panose="020F0502020204030204" pitchFamily="34" charset="0"/>
              </a:rPr>
              <a:t>the project.</a:t>
            </a:r>
            <a:endParaRPr lang="en-SG" sz="2000" dirty="0">
              <a:latin typeface="Calibri" panose="020F0502020204030204" pitchFamily="34" charset="0"/>
            </a:endParaRPr>
          </a:p>
        </p:txBody>
      </p:sp>
      <p:grpSp>
        <p:nvGrpSpPr>
          <p:cNvPr id="33" name="Group 32"/>
          <p:cNvGrpSpPr/>
          <p:nvPr/>
        </p:nvGrpSpPr>
        <p:grpSpPr>
          <a:xfrm>
            <a:off x="106120" y="1736836"/>
            <a:ext cx="1390313" cy="4991323"/>
            <a:chOff x="4883393" y="1714277"/>
            <a:chExt cx="1390313" cy="4991323"/>
          </a:xfrm>
        </p:grpSpPr>
        <p:pic>
          <p:nvPicPr>
            <p:cNvPr id="34" name="Picture 33" descr="100_1860"/>
            <p:cNvPicPr>
              <a:picLocks noChangeAspect="1" noChangeArrowheads="1"/>
            </p:cNvPicPr>
            <p:nvPr/>
          </p:nvPicPr>
          <p:blipFill>
            <a:blip r:embed="rId3" cstate="print"/>
            <a:srcRect/>
            <a:stretch>
              <a:fillRect/>
            </a:stretch>
          </p:blipFill>
          <p:spPr bwMode="auto">
            <a:xfrm>
              <a:off x="4883393" y="1714277"/>
              <a:ext cx="1379679" cy="938098"/>
            </a:xfrm>
            <a:prstGeom prst="rect">
              <a:avLst/>
            </a:prstGeom>
            <a:noFill/>
            <a:ln w="12700">
              <a:solidFill>
                <a:schemeClr val="accent1">
                  <a:lumMod val="75000"/>
                </a:schemeClr>
              </a:solidFill>
            </a:ln>
          </p:spPr>
        </p:pic>
        <p:pic>
          <p:nvPicPr>
            <p:cNvPr id="35" name="Picture 34" descr="P1010061"/>
            <p:cNvPicPr>
              <a:picLocks noChangeAspect="1" noChangeArrowheads="1"/>
            </p:cNvPicPr>
            <p:nvPr/>
          </p:nvPicPr>
          <p:blipFill>
            <a:blip r:embed="rId4" cstate="print"/>
            <a:srcRect/>
            <a:stretch>
              <a:fillRect/>
            </a:stretch>
          </p:blipFill>
          <p:spPr bwMode="auto">
            <a:xfrm>
              <a:off x="4894026" y="2731238"/>
              <a:ext cx="1379680" cy="933033"/>
            </a:xfrm>
            <a:prstGeom prst="rect">
              <a:avLst/>
            </a:prstGeom>
            <a:noFill/>
            <a:ln w="12700">
              <a:solidFill>
                <a:schemeClr val="accent1">
                  <a:lumMod val="75000"/>
                </a:schemeClr>
              </a:solidFill>
            </a:ln>
          </p:spPr>
        </p:pic>
        <p:pic>
          <p:nvPicPr>
            <p:cNvPr id="3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026" y="3739722"/>
              <a:ext cx="1379679"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100_2560"/>
            <p:cNvPicPr>
              <a:picLocks noChangeAspect="1" noChangeArrowheads="1"/>
            </p:cNvPicPr>
            <p:nvPr/>
          </p:nvPicPr>
          <p:blipFill>
            <a:blip r:embed="rId6" cstate="print"/>
            <a:srcRect/>
            <a:stretch>
              <a:fillRect/>
            </a:stretch>
          </p:blipFill>
          <p:spPr bwMode="auto">
            <a:xfrm>
              <a:off x="4894026" y="4751745"/>
              <a:ext cx="1379680" cy="937592"/>
            </a:xfrm>
            <a:prstGeom prst="rect">
              <a:avLst/>
            </a:prstGeom>
            <a:noFill/>
            <a:ln w="12700">
              <a:solidFill>
                <a:schemeClr val="accent1">
                  <a:lumMod val="75000"/>
                </a:schemeClr>
              </a:solidFill>
            </a:ln>
          </p:spPr>
        </p:pic>
        <p:pic>
          <p:nvPicPr>
            <p:cNvPr id="38" name="Picture 37" descr="100_2538"/>
            <p:cNvPicPr>
              <a:picLocks noChangeAspect="1" noChangeArrowheads="1"/>
            </p:cNvPicPr>
            <p:nvPr/>
          </p:nvPicPr>
          <p:blipFill>
            <a:blip r:embed="rId7" cstate="print"/>
            <a:srcRect/>
            <a:stretch>
              <a:fillRect/>
            </a:stretch>
          </p:blipFill>
          <p:spPr bwMode="auto">
            <a:xfrm>
              <a:off x="4896175" y="5778642"/>
              <a:ext cx="1377531" cy="926958"/>
            </a:xfrm>
            <a:prstGeom prst="rect">
              <a:avLst/>
            </a:prstGeom>
            <a:noFill/>
            <a:ln w="12700">
              <a:solidFill>
                <a:schemeClr val="accent1">
                  <a:lumMod val="75000"/>
                </a:schemeClr>
              </a:solidFill>
            </a:ln>
          </p:spPr>
        </p:pic>
      </p:grpSp>
      <p:sp>
        <p:nvSpPr>
          <p:cNvPr id="6" name="Slide Number Placeholder 5"/>
          <p:cNvSpPr>
            <a:spLocks noGrp="1"/>
          </p:cNvSpPr>
          <p:nvPr>
            <p:ph type="sldNum" sz="quarter" idx="12"/>
          </p:nvPr>
        </p:nvSpPr>
        <p:spPr/>
        <p:txBody>
          <a:bodyPr/>
          <a:lstStyle/>
          <a:p>
            <a:fld id="{33D6E5A2-EC83-451F-A719-9AC1370DD5CF}" type="slidenum">
              <a:rPr lang="en-US" smtClean="0"/>
              <a:pPr/>
              <a:t>15</a:t>
            </a:fld>
            <a:endParaRPr lang="en-US" dirty="0"/>
          </a:p>
        </p:txBody>
      </p:sp>
      <p:sp>
        <p:nvSpPr>
          <p:cNvPr id="1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(6/8)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863084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441325" algn="l"/>
              </a:tabLst>
            </a:pPr>
            <a:r>
              <a:rPr lang="en-US" sz="2400" b="1" dirty="0" smtClean="0">
                <a:latin typeface="Calibri" panose="020F0502020204030204" pitchFamily="34" charset="0"/>
              </a:rPr>
              <a:t>(</a:t>
            </a:r>
            <a:r>
              <a:rPr lang="en-US" sz="2400" b="1" dirty="0">
                <a:latin typeface="Calibri" panose="020F0502020204030204" pitchFamily="34" charset="0"/>
              </a:rPr>
              <a:t>3). </a:t>
            </a:r>
            <a:r>
              <a:rPr lang="en-US" sz="2400" b="1" dirty="0" err="1" smtClean="0">
                <a:latin typeface="Calibri" panose="020F0502020204030204" pitchFamily="34" charset="0"/>
              </a:rPr>
              <a:t>Brantas</a:t>
            </a:r>
            <a:r>
              <a:rPr lang="en-US" sz="2400" b="1" dirty="0" smtClean="0">
                <a:latin typeface="Calibri" panose="020F0502020204030204" pitchFamily="34" charset="0"/>
              </a:rPr>
              <a:t> </a:t>
            </a:r>
            <a:r>
              <a:rPr lang="en-US" sz="2400" b="1" dirty="0">
                <a:latin typeface="Calibri" panose="020F0502020204030204" pitchFamily="34" charset="0"/>
              </a:rPr>
              <a:t>Spirit </a:t>
            </a:r>
            <a:endParaRPr lang="en-SG" sz="2400" dirty="0">
              <a:latin typeface="Calibri" panose="020F0502020204030204" pitchFamily="34" charset="0"/>
            </a:endParaRPr>
          </a:p>
          <a:p>
            <a:pPr marL="173038" indent="-173038">
              <a:spcAft>
                <a:spcPts val="600"/>
              </a:spcAft>
              <a:buFont typeface="Arial" panose="020B0604020202020204" pitchFamily="34" charset="0"/>
              <a:buChar char="•"/>
            </a:pPr>
            <a:r>
              <a:rPr lang="en-US" sz="2000" dirty="0" smtClean="0">
                <a:latin typeface="Calibri" panose="020F0502020204030204" pitchFamily="34" charset="0"/>
              </a:rPr>
              <a:t>Prof. Ir. </a:t>
            </a:r>
            <a:r>
              <a:rPr lang="en-US" sz="2000" dirty="0" err="1" smtClean="0">
                <a:latin typeface="Calibri" panose="020F0502020204030204" pitchFamily="34" charset="0"/>
              </a:rPr>
              <a:t>Suryono</a:t>
            </a:r>
            <a:r>
              <a:rPr lang="en-US" sz="2000" dirty="0" smtClean="0">
                <a:latin typeface="Calibri" panose="020F0502020204030204" pitchFamily="34" charset="0"/>
              </a:rPr>
              <a:t> led </a:t>
            </a:r>
            <a:r>
              <a:rPr lang="en-US" sz="2000" dirty="0" err="1" smtClean="0">
                <a:latin typeface="Calibri" panose="020F0502020204030204" pitchFamily="34" charset="0"/>
              </a:rPr>
              <a:t>Brantas</a:t>
            </a:r>
            <a:r>
              <a:rPr lang="en-US" sz="2000" dirty="0" smtClean="0">
                <a:latin typeface="Calibri" panose="020F0502020204030204" pitchFamily="34" charset="0"/>
              </a:rPr>
              <a:t> employees to </a:t>
            </a:r>
            <a:r>
              <a:rPr lang="en-US" sz="2000" dirty="0">
                <a:latin typeface="Calibri" panose="020F0502020204030204" pitchFamily="34" charset="0"/>
              </a:rPr>
              <a:t>create a culture to value hard </a:t>
            </a:r>
            <a:r>
              <a:rPr lang="en-US" sz="2000" dirty="0" smtClean="0">
                <a:latin typeface="Calibri" panose="020F0502020204030204" pitchFamily="34" charset="0"/>
              </a:rPr>
              <a:t>work and creative workmanship based on:</a:t>
            </a:r>
          </a:p>
          <a:p>
            <a:pPr marL="533400" lvl="1" indent="-342900">
              <a:spcAft>
                <a:spcPts val="0"/>
              </a:spcAft>
              <a:buFont typeface="Courier New" panose="02070309020205020404" pitchFamily="49" charset="0"/>
              <a:buChar char="o"/>
            </a:pPr>
            <a:r>
              <a:rPr lang="en-US" dirty="0" smtClean="0">
                <a:latin typeface="Calibri" panose="020F0502020204030204" pitchFamily="34" charset="0"/>
              </a:rPr>
              <a:t>a </a:t>
            </a:r>
            <a:r>
              <a:rPr lang="en-US" dirty="0">
                <a:latin typeface="Calibri" panose="020F0502020204030204" pitchFamily="34" charset="0"/>
              </a:rPr>
              <a:t>spirit  of ambition and desire to achieve the goals, </a:t>
            </a:r>
            <a:endParaRPr lang="en-US" dirty="0" smtClean="0">
              <a:latin typeface="Calibri" panose="020F0502020204030204" pitchFamily="34" charset="0"/>
            </a:endParaRPr>
          </a:p>
          <a:p>
            <a:pPr marL="533400" lvl="1" indent="-342900">
              <a:spcAft>
                <a:spcPts val="0"/>
              </a:spcAft>
              <a:buFont typeface="Courier New" panose="02070309020205020404" pitchFamily="49" charset="0"/>
              <a:buChar char="o"/>
            </a:pPr>
            <a:r>
              <a:rPr lang="en-US" dirty="0" smtClean="0">
                <a:latin typeface="Calibri" panose="020F0502020204030204" pitchFamily="34" charset="0"/>
              </a:rPr>
              <a:t>a spirit </a:t>
            </a:r>
            <a:r>
              <a:rPr lang="en-US" dirty="0">
                <a:latin typeface="Calibri" panose="020F0502020204030204" pitchFamily="34" charset="0"/>
              </a:rPr>
              <a:t>of not give up easily, </a:t>
            </a:r>
            <a:endParaRPr lang="en-US" dirty="0" smtClean="0">
              <a:latin typeface="Calibri" panose="020F0502020204030204" pitchFamily="34" charset="0"/>
            </a:endParaRPr>
          </a:p>
          <a:p>
            <a:pPr marL="533400" lvl="1" indent="-342900">
              <a:spcAft>
                <a:spcPts val="0"/>
              </a:spcAft>
              <a:buFont typeface="Courier New" panose="02070309020205020404" pitchFamily="49" charset="0"/>
              <a:buChar char="o"/>
            </a:pPr>
            <a:r>
              <a:rPr lang="en-US" dirty="0" smtClean="0">
                <a:latin typeface="Calibri" panose="020F0502020204030204" pitchFamily="34" charset="0"/>
              </a:rPr>
              <a:t>a spirit </a:t>
            </a:r>
            <a:r>
              <a:rPr lang="en-US" dirty="0">
                <a:latin typeface="Calibri" panose="020F0502020204030204" pitchFamily="34" charset="0"/>
              </a:rPr>
              <a:t>of always looking new challenges, </a:t>
            </a:r>
            <a:endParaRPr lang="en-US" dirty="0" smtClean="0">
              <a:latin typeface="Calibri" panose="020F0502020204030204" pitchFamily="34" charset="0"/>
            </a:endParaRPr>
          </a:p>
          <a:p>
            <a:pPr marL="533400" lvl="1" indent="-342900">
              <a:spcAft>
                <a:spcPts val="0"/>
              </a:spcAft>
              <a:buFont typeface="Courier New" panose="02070309020205020404" pitchFamily="49" charset="0"/>
              <a:buChar char="o"/>
            </a:pPr>
            <a:r>
              <a:rPr lang="en-US" dirty="0" smtClean="0">
                <a:latin typeface="Calibri" panose="020F0502020204030204" pitchFamily="34" charset="0"/>
              </a:rPr>
              <a:t>a spirit </a:t>
            </a:r>
            <a:r>
              <a:rPr lang="en-US" dirty="0">
                <a:latin typeface="Calibri" panose="020F0502020204030204" pitchFamily="34" charset="0"/>
              </a:rPr>
              <a:t>of openness to accept new things, varied, and challenging, to accept, give and share opinion and experiences, </a:t>
            </a:r>
            <a:endParaRPr lang="en-US" dirty="0" smtClean="0">
              <a:latin typeface="Calibri" panose="020F0502020204030204" pitchFamily="34" charset="0"/>
            </a:endParaRPr>
          </a:p>
          <a:p>
            <a:pPr marL="533400" lvl="1" indent="-342900">
              <a:spcAft>
                <a:spcPts val="0"/>
              </a:spcAft>
              <a:buFont typeface="Courier New" panose="02070309020205020404" pitchFamily="49" charset="0"/>
              <a:buChar char="o"/>
            </a:pPr>
            <a:r>
              <a:rPr lang="en-US" dirty="0" smtClean="0">
                <a:latin typeface="Calibri" panose="020F0502020204030204" pitchFamily="34" charset="0"/>
              </a:rPr>
              <a:t>a spirit </a:t>
            </a:r>
            <a:r>
              <a:rPr lang="en-US" dirty="0">
                <a:latin typeface="Calibri" panose="020F0502020204030204" pitchFamily="34" charset="0"/>
              </a:rPr>
              <a:t>to learn, responsibility, ethics, integrity, initiative, and </a:t>
            </a:r>
            <a:r>
              <a:rPr lang="en-US" dirty="0" smtClean="0">
                <a:latin typeface="Calibri" panose="020F0502020204030204" pitchFamily="34" charset="0"/>
              </a:rPr>
              <a:t>pioneering, </a:t>
            </a:r>
            <a:r>
              <a:rPr lang="en-US" dirty="0">
                <a:latin typeface="Calibri" panose="020F0502020204030204" pitchFamily="34" charset="0"/>
              </a:rPr>
              <a:t>and </a:t>
            </a:r>
            <a:endParaRPr lang="en-US" dirty="0" smtClean="0">
              <a:latin typeface="Calibri" panose="020F0502020204030204" pitchFamily="34" charset="0"/>
            </a:endParaRPr>
          </a:p>
          <a:p>
            <a:pPr marL="533400" lvl="1" indent="-342900">
              <a:spcAft>
                <a:spcPts val="600"/>
              </a:spcAft>
              <a:buFont typeface="Courier New" panose="02070309020205020404" pitchFamily="49" charset="0"/>
              <a:buChar char="o"/>
            </a:pPr>
            <a:r>
              <a:rPr lang="en-US" dirty="0" smtClean="0">
                <a:latin typeface="Calibri" panose="020F0502020204030204" pitchFamily="34" charset="0"/>
              </a:rPr>
              <a:t>a spirit </a:t>
            </a:r>
            <a:r>
              <a:rPr lang="en-US" dirty="0">
                <a:latin typeface="Calibri" panose="020F0502020204030204" pitchFamily="34" charset="0"/>
              </a:rPr>
              <a:t>of solid team work. </a:t>
            </a:r>
            <a:endParaRPr lang="en-US" dirty="0" smtClean="0">
              <a:latin typeface="Calibri" panose="020F0502020204030204" pitchFamily="34" charset="0"/>
            </a:endParaRPr>
          </a:p>
          <a:p>
            <a:pPr marL="173038" indent="-173038">
              <a:spcAft>
                <a:spcPts val="600"/>
              </a:spcAft>
              <a:buFont typeface="Arial" panose="020B0604020202020204" pitchFamily="34" charset="0"/>
              <a:buChar char="•"/>
            </a:pPr>
            <a:r>
              <a:rPr lang="en-US" sz="2000" dirty="0" smtClean="0">
                <a:latin typeface="Calibri" panose="020F0502020204030204" pitchFamily="34" charset="0"/>
              </a:rPr>
              <a:t>This working </a:t>
            </a:r>
            <a:r>
              <a:rPr lang="en-US" sz="2000" dirty="0">
                <a:latin typeface="Calibri" panose="020F0502020204030204" pitchFamily="34" charset="0"/>
              </a:rPr>
              <a:t>spirit is hereinafter referred to as the “</a:t>
            </a:r>
            <a:r>
              <a:rPr lang="en-US" sz="2000" b="1" i="1" dirty="0" err="1">
                <a:latin typeface="Calibri" panose="020F0502020204030204" pitchFamily="34" charset="0"/>
              </a:rPr>
              <a:t>Brantas</a:t>
            </a:r>
            <a:r>
              <a:rPr lang="en-US" sz="2000" b="1" i="1" dirty="0">
                <a:latin typeface="Calibri" panose="020F0502020204030204" pitchFamily="34" charset="0"/>
              </a:rPr>
              <a:t> Spiri</a:t>
            </a:r>
            <a:r>
              <a:rPr lang="en-US" sz="2000" i="1" dirty="0">
                <a:latin typeface="Calibri" panose="020F0502020204030204" pitchFamily="34" charset="0"/>
              </a:rPr>
              <a:t>t</a:t>
            </a:r>
            <a:r>
              <a:rPr lang="en-US" sz="2000" dirty="0" smtClean="0">
                <a:latin typeface="Calibri" panose="020F0502020204030204" pitchFamily="34" charset="0"/>
              </a:rPr>
              <a:t>”. This </a:t>
            </a:r>
            <a:r>
              <a:rPr lang="en-US" sz="2000" dirty="0">
                <a:latin typeface="Calibri" panose="020F0502020204030204" pitchFamily="34" charset="0"/>
              </a:rPr>
              <a:t>spirit </a:t>
            </a:r>
            <a:r>
              <a:rPr lang="en-US" sz="2000" dirty="0" smtClean="0">
                <a:latin typeface="Calibri" panose="020F0502020204030204" pitchFamily="34" charset="0"/>
              </a:rPr>
              <a:t>could </a:t>
            </a:r>
            <a:r>
              <a:rPr lang="en-US" sz="2000" dirty="0">
                <a:latin typeface="Calibri" panose="020F0502020204030204" pitchFamily="34" charset="0"/>
              </a:rPr>
              <a:t>be condensed as “</a:t>
            </a:r>
            <a:r>
              <a:rPr lang="en-US" sz="2000" b="1" dirty="0">
                <a:latin typeface="Calibri" panose="020F0502020204030204" pitchFamily="34" charset="0"/>
              </a:rPr>
              <a:t>3-Cs</a:t>
            </a:r>
            <a:r>
              <a:rPr lang="en-US" sz="2000" dirty="0">
                <a:latin typeface="Calibri" panose="020F0502020204030204" pitchFamily="34" charset="0"/>
              </a:rPr>
              <a:t>” – spirit: </a:t>
            </a:r>
            <a:r>
              <a:rPr lang="en-US" sz="2000" i="1" dirty="0">
                <a:latin typeface="Calibri" panose="020F0502020204030204" pitchFamily="34" charset="0"/>
              </a:rPr>
              <a:t>Creative, Cooperative and Confident Spirit</a:t>
            </a:r>
            <a:r>
              <a:rPr lang="en-US" sz="2000" dirty="0">
                <a:latin typeface="Calibri" panose="020F0502020204030204" pitchFamily="34" charset="0"/>
              </a:rPr>
              <a:t> to achieve the </a:t>
            </a:r>
            <a:r>
              <a:rPr lang="en-US" sz="2000" dirty="0" smtClean="0">
                <a:latin typeface="Calibri" panose="020F0502020204030204" pitchFamily="34" charset="0"/>
              </a:rPr>
              <a:t>goal </a:t>
            </a:r>
            <a:r>
              <a:rPr lang="en-US" sz="2000" dirty="0">
                <a:latin typeface="Calibri" panose="020F0502020204030204" pitchFamily="34" charset="0"/>
              </a:rPr>
              <a:t>successfully (Sato H., </a:t>
            </a:r>
            <a:r>
              <a:rPr lang="en-GB" sz="2000" dirty="0">
                <a:latin typeface="Calibri" panose="020F0502020204030204" pitchFamily="34" charset="0"/>
              </a:rPr>
              <a:t>2001). </a:t>
            </a:r>
            <a:endParaRPr lang="en-SG" sz="2000" dirty="0">
              <a:latin typeface="Calibri" panose="020F0502020204030204" pitchFamily="34" charset="0"/>
            </a:endParaRPr>
          </a:p>
        </p:txBody>
      </p:sp>
      <p:grpSp>
        <p:nvGrpSpPr>
          <p:cNvPr id="33" name="Group 32"/>
          <p:cNvGrpSpPr/>
          <p:nvPr/>
        </p:nvGrpSpPr>
        <p:grpSpPr>
          <a:xfrm>
            <a:off x="106120" y="1736836"/>
            <a:ext cx="1390313" cy="4991323"/>
            <a:chOff x="4883393" y="1714277"/>
            <a:chExt cx="1390313" cy="4991323"/>
          </a:xfrm>
        </p:grpSpPr>
        <p:pic>
          <p:nvPicPr>
            <p:cNvPr id="34" name="Picture 33" descr="100_1860"/>
            <p:cNvPicPr>
              <a:picLocks noChangeAspect="1" noChangeArrowheads="1"/>
            </p:cNvPicPr>
            <p:nvPr/>
          </p:nvPicPr>
          <p:blipFill>
            <a:blip r:embed="rId3" cstate="print"/>
            <a:srcRect/>
            <a:stretch>
              <a:fillRect/>
            </a:stretch>
          </p:blipFill>
          <p:spPr bwMode="auto">
            <a:xfrm>
              <a:off x="4883393" y="1714277"/>
              <a:ext cx="1379679" cy="938098"/>
            </a:xfrm>
            <a:prstGeom prst="rect">
              <a:avLst/>
            </a:prstGeom>
            <a:noFill/>
            <a:ln w="12700">
              <a:solidFill>
                <a:schemeClr val="accent1">
                  <a:lumMod val="75000"/>
                </a:schemeClr>
              </a:solidFill>
            </a:ln>
          </p:spPr>
        </p:pic>
        <p:pic>
          <p:nvPicPr>
            <p:cNvPr id="35" name="Picture 34" descr="P1010061"/>
            <p:cNvPicPr>
              <a:picLocks noChangeAspect="1" noChangeArrowheads="1"/>
            </p:cNvPicPr>
            <p:nvPr/>
          </p:nvPicPr>
          <p:blipFill>
            <a:blip r:embed="rId4" cstate="print"/>
            <a:srcRect/>
            <a:stretch>
              <a:fillRect/>
            </a:stretch>
          </p:blipFill>
          <p:spPr bwMode="auto">
            <a:xfrm>
              <a:off x="4894026" y="2731238"/>
              <a:ext cx="1379680" cy="933033"/>
            </a:xfrm>
            <a:prstGeom prst="rect">
              <a:avLst/>
            </a:prstGeom>
            <a:noFill/>
            <a:ln w="12700">
              <a:solidFill>
                <a:schemeClr val="accent1">
                  <a:lumMod val="75000"/>
                </a:schemeClr>
              </a:solidFill>
            </a:ln>
          </p:spPr>
        </p:pic>
        <p:pic>
          <p:nvPicPr>
            <p:cNvPr id="3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026" y="3739722"/>
              <a:ext cx="1379679"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100_2560"/>
            <p:cNvPicPr>
              <a:picLocks noChangeAspect="1" noChangeArrowheads="1"/>
            </p:cNvPicPr>
            <p:nvPr/>
          </p:nvPicPr>
          <p:blipFill>
            <a:blip r:embed="rId6" cstate="print"/>
            <a:srcRect/>
            <a:stretch>
              <a:fillRect/>
            </a:stretch>
          </p:blipFill>
          <p:spPr bwMode="auto">
            <a:xfrm>
              <a:off x="4894026" y="4751745"/>
              <a:ext cx="1379680" cy="937592"/>
            </a:xfrm>
            <a:prstGeom prst="rect">
              <a:avLst/>
            </a:prstGeom>
            <a:noFill/>
            <a:ln w="12700">
              <a:solidFill>
                <a:schemeClr val="accent1">
                  <a:lumMod val="75000"/>
                </a:schemeClr>
              </a:solidFill>
            </a:ln>
          </p:spPr>
        </p:pic>
        <p:pic>
          <p:nvPicPr>
            <p:cNvPr id="38" name="Picture 37" descr="100_2538"/>
            <p:cNvPicPr>
              <a:picLocks noChangeAspect="1" noChangeArrowheads="1"/>
            </p:cNvPicPr>
            <p:nvPr/>
          </p:nvPicPr>
          <p:blipFill>
            <a:blip r:embed="rId7" cstate="print"/>
            <a:srcRect/>
            <a:stretch>
              <a:fillRect/>
            </a:stretch>
          </p:blipFill>
          <p:spPr bwMode="auto">
            <a:xfrm>
              <a:off x="4896175" y="5778642"/>
              <a:ext cx="1377531" cy="926958"/>
            </a:xfrm>
            <a:prstGeom prst="rect">
              <a:avLst/>
            </a:prstGeom>
            <a:noFill/>
            <a:ln w="12700">
              <a:solidFill>
                <a:schemeClr val="accent1">
                  <a:lumMod val="75000"/>
                </a:schemeClr>
              </a:solidFill>
            </a:ln>
          </p:spPr>
        </p:pic>
      </p:grpSp>
      <p:sp>
        <p:nvSpPr>
          <p:cNvPr id="6" name="Slide Number Placeholder 5"/>
          <p:cNvSpPr>
            <a:spLocks noGrp="1"/>
          </p:cNvSpPr>
          <p:nvPr>
            <p:ph type="sldNum" sz="quarter" idx="12"/>
          </p:nvPr>
        </p:nvSpPr>
        <p:spPr/>
        <p:txBody>
          <a:bodyPr/>
          <a:lstStyle/>
          <a:p>
            <a:fld id="{33D6E5A2-EC83-451F-A719-9AC1370DD5CF}" type="slidenum">
              <a:rPr lang="en-US" smtClean="0"/>
              <a:pPr/>
              <a:t>16</a:t>
            </a:fld>
            <a:endParaRPr lang="en-US" dirty="0"/>
          </a:p>
        </p:txBody>
      </p:sp>
      <p:sp>
        <p:nvSpPr>
          <p:cNvPr id="1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(7/8)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870543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441325" algn="l"/>
              </a:tabLst>
            </a:pPr>
            <a:r>
              <a:rPr lang="en-US" sz="2400" b="1" dirty="0" smtClean="0">
                <a:latin typeface="Calibri" panose="020F0502020204030204" pitchFamily="34" charset="0"/>
              </a:rPr>
              <a:t>(</a:t>
            </a:r>
            <a:r>
              <a:rPr lang="en-US" sz="2400" b="1" dirty="0">
                <a:latin typeface="Calibri" panose="020F0502020204030204" pitchFamily="34" charset="0"/>
              </a:rPr>
              <a:t>4). </a:t>
            </a:r>
            <a:r>
              <a:rPr lang="en-US" sz="2400" b="1" dirty="0" smtClean="0">
                <a:latin typeface="Calibri" panose="020F0502020204030204" pitchFamily="34" charset="0"/>
              </a:rPr>
              <a:t>Incentives </a:t>
            </a:r>
            <a:r>
              <a:rPr lang="en-US" sz="2400" b="1" dirty="0">
                <a:latin typeface="Calibri" panose="020F0502020204030204" pitchFamily="34" charset="0"/>
              </a:rPr>
              <a:t>schemes </a:t>
            </a:r>
            <a:endParaRPr lang="en-SG" sz="24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HRD </a:t>
            </a:r>
            <a:r>
              <a:rPr lang="en-US" sz="2000" dirty="0">
                <a:latin typeface="Calibri" panose="020F0502020204030204" pitchFamily="34" charset="0"/>
              </a:rPr>
              <a:t>cannot be achieved unless the management offers work incentives and serious-minded </a:t>
            </a:r>
            <a:r>
              <a:rPr lang="en-US" sz="2000" dirty="0" smtClean="0">
                <a:latin typeface="Calibri" panose="020F0502020204030204" pitchFamily="34" charset="0"/>
              </a:rPr>
              <a:t>responsibility. </a:t>
            </a:r>
          </a:p>
          <a:p>
            <a:pPr marL="342900" indent="-342900">
              <a:spcAft>
                <a:spcPts val="600"/>
              </a:spcAft>
              <a:buFont typeface="Arial" panose="020B0604020202020204" pitchFamily="34" charset="0"/>
              <a:buChar char="•"/>
            </a:pPr>
            <a:r>
              <a:rPr lang="en-US" sz="2000" dirty="0" smtClean="0">
                <a:latin typeface="Calibri" panose="020F0502020204030204" pitchFamily="34" charset="0"/>
              </a:rPr>
              <a:t>Having authority in the governing policies of wages and salaries, </a:t>
            </a:r>
            <a:r>
              <a:rPr lang="en-US" sz="2000" dirty="0" err="1" smtClean="0">
                <a:latin typeface="Calibri" panose="020F0502020204030204" pitchFamily="34" charset="0"/>
              </a:rPr>
              <a:t>Brantas</a:t>
            </a:r>
            <a:r>
              <a:rPr lang="en-US" sz="2000" dirty="0" smtClean="0">
                <a:latin typeface="Calibri" panose="020F0502020204030204" pitchFamily="34" charset="0"/>
              </a:rPr>
              <a:t> Project applied the job evaluation and performance based salaries system (merit system)</a:t>
            </a:r>
            <a:endParaRPr lang="en-US" sz="2000" dirty="0" smtClean="0">
              <a:solidFill>
                <a:srgbClr val="FF0000"/>
              </a:solidFill>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The </a:t>
            </a:r>
            <a:r>
              <a:rPr lang="en-US" sz="2000" dirty="0" err="1">
                <a:latin typeface="Calibri" panose="020F0502020204030204" pitchFamily="34" charset="0"/>
              </a:rPr>
              <a:t>Brantas</a:t>
            </a:r>
            <a:r>
              <a:rPr lang="en-US" sz="2000" dirty="0">
                <a:latin typeface="Calibri" panose="020F0502020204030204" pitchFamily="34" charset="0"/>
              </a:rPr>
              <a:t> Project paid much higher salaries </a:t>
            </a:r>
            <a:r>
              <a:rPr lang="en-US" sz="2000" dirty="0" smtClean="0">
                <a:latin typeface="Calibri" panose="020F0502020204030204" pitchFamily="34" charset="0"/>
              </a:rPr>
              <a:t>to its </a:t>
            </a:r>
            <a:r>
              <a:rPr lang="en-US" sz="2000" dirty="0">
                <a:latin typeface="Calibri" panose="020F0502020204030204" pitchFamily="34" charset="0"/>
              </a:rPr>
              <a:t>employees than those of other project offices in the country. </a:t>
            </a:r>
            <a:r>
              <a:rPr lang="en-US" sz="2000" dirty="0" smtClean="0">
                <a:latin typeface="Calibri" panose="020F0502020204030204" pitchFamily="34" charset="0"/>
              </a:rPr>
              <a:t> </a:t>
            </a:r>
            <a:endParaRPr lang="en-SG" sz="2000" dirty="0">
              <a:latin typeface="Calibri" panose="020F0502020204030204" pitchFamily="34" charset="0"/>
            </a:endParaRPr>
          </a:p>
          <a:p>
            <a:pPr>
              <a:spcAft>
                <a:spcPts val="600"/>
              </a:spcAft>
            </a:pPr>
            <a:endParaRPr lang="en-SG" sz="2400" i="1" dirty="0">
              <a:latin typeface="Calibri" panose="020F0502020204030204" pitchFamily="34" charset="0"/>
              <a:cs typeface="Arial" panose="020B0604020202020204" pitchFamily="34" charset="0"/>
            </a:endParaRPr>
          </a:p>
        </p:txBody>
      </p:sp>
      <p:grpSp>
        <p:nvGrpSpPr>
          <p:cNvPr id="33" name="Group 32"/>
          <p:cNvGrpSpPr/>
          <p:nvPr/>
        </p:nvGrpSpPr>
        <p:grpSpPr>
          <a:xfrm>
            <a:off x="106120" y="1736836"/>
            <a:ext cx="1390313" cy="4991323"/>
            <a:chOff x="4883393" y="1714277"/>
            <a:chExt cx="1390313" cy="4991323"/>
          </a:xfrm>
        </p:grpSpPr>
        <p:pic>
          <p:nvPicPr>
            <p:cNvPr id="34" name="Picture 33" descr="100_1860"/>
            <p:cNvPicPr>
              <a:picLocks noChangeAspect="1" noChangeArrowheads="1"/>
            </p:cNvPicPr>
            <p:nvPr/>
          </p:nvPicPr>
          <p:blipFill>
            <a:blip r:embed="rId3" cstate="print"/>
            <a:srcRect/>
            <a:stretch>
              <a:fillRect/>
            </a:stretch>
          </p:blipFill>
          <p:spPr bwMode="auto">
            <a:xfrm>
              <a:off x="4883393" y="1714277"/>
              <a:ext cx="1379679" cy="938098"/>
            </a:xfrm>
            <a:prstGeom prst="rect">
              <a:avLst/>
            </a:prstGeom>
            <a:noFill/>
            <a:ln w="12700">
              <a:solidFill>
                <a:schemeClr val="accent1">
                  <a:lumMod val="75000"/>
                </a:schemeClr>
              </a:solidFill>
            </a:ln>
          </p:spPr>
        </p:pic>
        <p:pic>
          <p:nvPicPr>
            <p:cNvPr id="35" name="Picture 34" descr="P1010061"/>
            <p:cNvPicPr>
              <a:picLocks noChangeAspect="1" noChangeArrowheads="1"/>
            </p:cNvPicPr>
            <p:nvPr/>
          </p:nvPicPr>
          <p:blipFill>
            <a:blip r:embed="rId4" cstate="print"/>
            <a:srcRect/>
            <a:stretch>
              <a:fillRect/>
            </a:stretch>
          </p:blipFill>
          <p:spPr bwMode="auto">
            <a:xfrm>
              <a:off x="4894026" y="2731238"/>
              <a:ext cx="1379680" cy="933033"/>
            </a:xfrm>
            <a:prstGeom prst="rect">
              <a:avLst/>
            </a:prstGeom>
            <a:noFill/>
            <a:ln w="12700">
              <a:solidFill>
                <a:schemeClr val="accent1">
                  <a:lumMod val="75000"/>
                </a:schemeClr>
              </a:solidFill>
            </a:ln>
          </p:spPr>
        </p:pic>
        <p:pic>
          <p:nvPicPr>
            <p:cNvPr id="3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026" y="3739722"/>
              <a:ext cx="1379679"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100_2560"/>
            <p:cNvPicPr>
              <a:picLocks noChangeAspect="1" noChangeArrowheads="1"/>
            </p:cNvPicPr>
            <p:nvPr/>
          </p:nvPicPr>
          <p:blipFill>
            <a:blip r:embed="rId6" cstate="print"/>
            <a:srcRect/>
            <a:stretch>
              <a:fillRect/>
            </a:stretch>
          </p:blipFill>
          <p:spPr bwMode="auto">
            <a:xfrm>
              <a:off x="4894026" y="4751745"/>
              <a:ext cx="1379680" cy="937592"/>
            </a:xfrm>
            <a:prstGeom prst="rect">
              <a:avLst/>
            </a:prstGeom>
            <a:noFill/>
            <a:ln w="12700">
              <a:solidFill>
                <a:schemeClr val="accent1">
                  <a:lumMod val="75000"/>
                </a:schemeClr>
              </a:solidFill>
            </a:ln>
          </p:spPr>
        </p:pic>
        <p:pic>
          <p:nvPicPr>
            <p:cNvPr id="38" name="Picture 37" descr="100_2538"/>
            <p:cNvPicPr>
              <a:picLocks noChangeAspect="1" noChangeArrowheads="1"/>
            </p:cNvPicPr>
            <p:nvPr/>
          </p:nvPicPr>
          <p:blipFill>
            <a:blip r:embed="rId7" cstate="print"/>
            <a:srcRect/>
            <a:stretch>
              <a:fillRect/>
            </a:stretch>
          </p:blipFill>
          <p:spPr bwMode="auto">
            <a:xfrm>
              <a:off x="4896175" y="5778642"/>
              <a:ext cx="1377531" cy="926958"/>
            </a:xfrm>
            <a:prstGeom prst="rect">
              <a:avLst/>
            </a:prstGeom>
            <a:noFill/>
            <a:ln w="12700">
              <a:solidFill>
                <a:schemeClr val="accent1">
                  <a:lumMod val="75000"/>
                </a:schemeClr>
              </a:solidFill>
            </a:ln>
          </p:spPr>
        </p:pic>
      </p:grpSp>
      <p:sp>
        <p:nvSpPr>
          <p:cNvPr id="6" name="Slide Number Placeholder 5"/>
          <p:cNvSpPr>
            <a:spLocks noGrp="1"/>
          </p:cNvSpPr>
          <p:nvPr>
            <p:ph type="sldNum" sz="quarter" idx="12"/>
          </p:nvPr>
        </p:nvSpPr>
        <p:spPr/>
        <p:txBody>
          <a:bodyPr/>
          <a:lstStyle/>
          <a:p>
            <a:fld id="{33D6E5A2-EC83-451F-A719-9AC1370DD5CF}" type="slidenum">
              <a:rPr lang="en-US" smtClean="0"/>
              <a:pPr/>
              <a:t>17</a:t>
            </a:fld>
            <a:endParaRPr lang="en-US" dirty="0"/>
          </a:p>
        </p:txBody>
      </p:sp>
      <p:sp>
        <p:nvSpPr>
          <p:cNvPr id="11" name="Title 3"/>
          <p:cNvSpPr txBox="1">
            <a:spLocks/>
          </p:cNvSpPr>
          <p:nvPr/>
        </p:nvSpPr>
        <p:spPr>
          <a:xfrm>
            <a:off x="1676400" y="238125"/>
            <a:ext cx="72390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.2. CD of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(8/8)</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99101202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07579" y="4926724"/>
            <a:ext cx="8707821" cy="1702676"/>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smtClean="0">
                <a:latin typeface="Calibri" panose="020F0502020204030204" pitchFamily="34" charset="0"/>
              </a:rPr>
              <a:t>In 1990: flood had been controlled in main </a:t>
            </a:r>
            <a:r>
              <a:rPr lang="en-US" sz="2000" dirty="0">
                <a:latin typeface="Calibri" panose="020F0502020204030204" pitchFamily="34" charset="0"/>
              </a:rPr>
              <a:t>stream, </a:t>
            </a:r>
            <a:r>
              <a:rPr lang="en-US" sz="2000" dirty="0" smtClean="0">
                <a:latin typeface="Calibri" panose="020F0502020204030204" pitchFamily="34" charset="0"/>
              </a:rPr>
              <a:t>W/S </a:t>
            </a:r>
            <a:r>
              <a:rPr lang="en-US" sz="2000" dirty="0">
                <a:latin typeface="Calibri" panose="020F0502020204030204" pitchFamily="34" charset="0"/>
              </a:rPr>
              <a:t>for irrigation, hydropower, </a:t>
            </a:r>
            <a:r>
              <a:rPr lang="en-US" sz="2000" dirty="0" smtClean="0">
                <a:latin typeface="Calibri" panose="020F0502020204030204" pitchFamily="34" charset="0"/>
              </a:rPr>
              <a:t>D&amp;I </a:t>
            </a:r>
            <a:r>
              <a:rPr lang="en-US" sz="2000" dirty="0">
                <a:latin typeface="Calibri" panose="020F0502020204030204" pitchFamily="34" charset="0"/>
              </a:rPr>
              <a:t>was increased by 225%, 535%, 171% and 230% respectively from those in </a:t>
            </a:r>
            <a:r>
              <a:rPr lang="en-US" sz="2000" dirty="0" smtClean="0">
                <a:latin typeface="Calibri" panose="020F0502020204030204" pitchFamily="34" charset="0"/>
              </a:rPr>
              <a:t>1960, but water quality degradation occur, less maintenance of WR infrastructures </a:t>
            </a:r>
            <a:endParaRPr lang="en-US" sz="2000" dirty="0">
              <a:latin typeface="Calibri" panose="020F0502020204030204" pitchFamily="34" charset="0"/>
            </a:endParaRPr>
          </a:p>
        </p:txBody>
      </p:sp>
      <p:pic>
        <p:nvPicPr>
          <p:cNvPr id="29" name="Picture 2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751" y="1731231"/>
            <a:ext cx="5634399" cy="3069368"/>
          </a:xfrm>
          <a:prstGeom prst="rect">
            <a:avLst/>
          </a:prstGeom>
          <a:noFill/>
        </p:spPr>
      </p:pic>
      <p:sp>
        <p:nvSpPr>
          <p:cNvPr id="6" name="Slide Number Placeholder 5"/>
          <p:cNvSpPr>
            <a:spLocks noGrp="1"/>
          </p:cNvSpPr>
          <p:nvPr>
            <p:ph type="sldNum" sz="quarter" idx="12"/>
          </p:nvPr>
        </p:nvSpPr>
        <p:spPr/>
        <p:txBody>
          <a:bodyPr/>
          <a:lstStyle/>
          <a:p>
            <a:fld id="{33D6E5A2-EC83-451F-A719-9AC1370DD5CF}" type="slidenum">
              <a:rPr lang="en-US" smtClean="0"/>
              <a:pPr/>
              <a:t>18</a:t>
            </a:fld>
            <a:endParaRPr lang="en-US" dirty="0"/>
          </a:p>
        </p:txBody>
      </p:sp>
      <p:sp>
        <p:nvSpPr>
          <p:cNvPr id="31" name="Title 3"/>
          <p:cNvSpPr txBox="1">
            <a:spLocks/>
          </p:cNvSpPr>
          <p:nvPr/>
        </p:nvSpPr>
        <p:spPr>
          <a:xfrm>
            <a:off x="1691680" y="238125"/>
            <a:ext cx="7223720"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2.3. Performance of the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p>
          <a:p>
            <a:pPr marL="568325" indent="-568325" algn="r">
              <a:tabLst>
                <a:tab pos="568325" algn="l"/>
              </a:tabLst>
            </a:pPr>
            <a:r>
              <a:rPr lang="en-GB" sz="2000" dirty="0" smtClean="0">
                <a:solidFill>
                  <a:schemeClr val="tx2"/>
                </a:solidFill>
                <a:latin typeface="Calibri" panose="020F0502020204030204" pitchFamily="34" charset="0"/>
              </a:rPr>
              <a:t>(1/3)</a:t>
            </a:r>
            <a:endParaRPr lang="en-US" sz="1800" dirty="0">
              <a:solidFill>
                <a:schemeClr val="tx2"/>
              </a:solidFill>
              <a:latin typeface="Calibri" panose="020F0502020204030204" pitchFamily="34" charset="0"/>
            </a:endParaRPr>
          </a:p>
        </p:txBody>
      </p:sp>
      <p:sp>
        <p:nvSpPr>
          <p:cNvPr id="30" name="TextBox 29"/>
          <p:cNvSpPr txBox="1"/>
          <p:nvPr/>
        </p:nvSpPr>
        <p:spPr>
          <a:xfrm>
            <a:off x="5782660" y="1731231"/>
            <a:ext cx="3346527" cy="3145569"/>
          </a:xfrm>
          <a:prstGeom prst="rect">
            <a:avLst/>
          </a:prstGeom>
          <a:noFill/>
        </p:spPr>
        <p:txBody>
          <a:bodyPr wrap="square" rtlCol="0">
            <a:noAutofit/>
          </a:bodyPr>
          <a:lstStyle/>
          <a:p>
            <a:pPr>
              <a:spcAft>
                <a:spcPts val="600"/>
              </a:spcAft>
            </a:pPr>
            <a:r>
              <a:rPr lang="en-US" sz="2400" b="1" i="1" dirty="0">
                <a:latin typeface="Calibri" panose="020F0502020204030204" pitchFamily="34" charset="0"/>
              </a:rPr>
              <a:t>(a). </a:t>
            </a:r>
            <a:r>
              <a:rPr lang="en-US" sz="2400" b="1" i="1" dirty="0" smtClean="0">
                <a:latin typeface="Calibri" panose="020F0502020204030204" pitchFamily="34" charset="0"/>
              </a:rPr>
              <a:t>Direct Performances</a:t>
            </a:r>
            <a:endParaRPr lang="en-SG" sz="2400" i="1"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rPr>
              <a:t>The direct project performance compose of direct project benefits </a:t>
            </a:r>
            <a:r>
              <a:rPr lang="en-US" sz="2000" dirty="0" smtClean="0">
                <a:latin typeface="Calibri" panose="020F0502020204030204" pitchFamily="34" charset="0"/>
              </a:rPr>
              <a:t>such </a:t>
            </a:r>
            <a:r>
              <a:rPr lang="en-US" sz="2000" dirty="0">
                <a:latin typeface="Calibri" panose="020F0502020204030204" pitchFamily="34" charset="0"/>
              </a:rPr>
              <a:t>as </a:t>
            </a:r>
            <a:r>
              <a:rPr lang="en-US" sz="2000" dirty="0" smtClean="0">
                <a:latin typeface="Calibri" panose="020F0502020204030204" pitchFamily="34" charset="0"/>
              </a:rPr>
              <a:t>flood </a:t>
            </a:r>
            <a:r>
              <a:rPr lang="en-US" sz="2000" dirty="0">
                <a:latin typeface="Calibri" panose="020F0502020204030204" pitchFamily="34" charset="0"/>
              </a:rPr>
              <a:t>control, irrigation, </a:t>
            </a:r>
            <a:r>
              <a:rPr lang="en-US" sz="2000" dirty="0" smtClean="0">
                <a:latin typeface="Calibri" panose="020F0502020204030204" pitchFamily="34" charset="0"/>
              </a:rPr>
              <a:t>power </a:t>
            </a:r>
            <a:r>
              <a:rPr lang="en-US" sz="2000" dirty="0">
                <a:latin typeface="Calibri" panose="020F0502020204030204" pitchFamily="34" charset="0"/>
              </a:rPr>
              <a:t>generation, </a:t>
            </a:r>
            <a:r>
              <a:rPr lang="en-US" sz="2000" dirty="0" smtClean="0">
                <a:latin typeface="Calibri" panose="020F0502020204030204" pitchFamily="34" charset="0"/>
              </a:rPr>
              <a:t>DMI </a:t>
            </a:r>
            <a:r>
              <a:rPr lang="en-US" sz="2000" dirty="0">
                <a:latin typeface="Calibri" panose="020F0502020204030204" pitchFamily="34" charset="0"/>
              </a:rPr>
              <a:t>water supply. </a:t>
            </a:r>
            <a:endParaRPr lang="en-US" sz="2400" dirty="0" smtClean="0">
              <a:latin typeface="Calibri" panose="020F0502020204030204" pitchFamily="34" charset="0"/>
            </a:endParaRPr>
          </a:p>
        </p:txBody>
      </p:sp>
    </p:spTree>
    <p:extLst>
      <p:ext uri="{BB962C8B-B14F-4D97-AF65-F5344CB8AC3E}">
        <p14:creationId xmlns:p14="http://schemas.microsoft.com/office/powerpoint/2010/main" val="4201216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96433" y="1447800"/>
            <a:ext cx="7647567" cy="5454868"/>
          </a:xfrm>
          <a:prstGeom prst="rect">
            <a:avLst/>
          </a:prstGeom>
          <a:noFill/>
        </p:spPr>
        <p:txBody>
          <a:bodyPr wrap="square" rtlCol="0">
            <a:noAutofit/>
          </a:bodyPr>
          <a:lstStyle/>
          <a:p>
            <a:pPr lvl="0">
              <a:spcAft>
                <a:spcPts val="600"/>
              </a:spcAft>
            </a:pPr>
            <a:r>
              <a:rPr lang="en-US" sz="2400" b="1" i="1" dirty="0" smtClean="0">
                <a:latin typeface="Calibri" panose="020F0502020204030204" pitchFamily="34" charset="0"/>
              </a:rPr>
              <a:t>(b). Indirect </a:t>
            </a:r>
            <a:r>
              <a:rPr lang="en-US" sz="2400" b="1" i="1" dirty="0">
                <a:latin typeface="Calibri" panose="020F0502020204030204" pitchFamily="34" charset="0"/>
              </a:rPr>
              <a:t>Performances</a:t>
            </a:r>
            <a:endParaRPr lang="en-SG" b="1" i="1" dirty="0">
              <a:latin typeface="Calibri" panose="020F0502020204030204" pitchFamily="34" charset="0"/>
            </a:endParaRPr>
          </a:p>
          <a:p>
            <a:pPr>
              <a:spcAft>
                <a:spcPts val="600"/>
              </a:spcAft>
            </a:pPr>
            <a:r>
              <a:rPr lang="en-US" sz="2000" dirty="0">
                <a:latin typeface="Calibri" panose="020F0502020204030204" pitchFamily="34" charset="0"/>
              </a:rPr>
              <a:t>The indirect project performance can be termed as region-wide and nation-wide benefits </a:t>
            </a:r>
            <a:r>
              <a:rPr lang="en-US" sz="2000" dirty="0" smtClean="0">
                <a:latin typeface="Calibri" panose="020F0502020204030204" pitchFamily="34" charset="0"/>
              </a:rPr>
              <a:t>such as:</a:t>
            </a:r>
            <a:endParaRPr lang="en-SG" sz="2000" dirty="0">
              <a:latin typeface="Calibri" panose="020F0502020204030204" pitchFamily="34" charset="0"/>
            </a:endParaRPr>
          </a:p>
          <a:p>
            <a:pPr marL="358775" lvl="1" indent="-342900">
              <a:spcAft>
                <a:spcPts val="600"/>
              </a:spcAft>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“force account” system </a:t>
            </a:r>
            <a:r>
              <a:rPr lang="en-US" dirty="0" smtClean="0">
                <a:latin typeface="Calibri" panose="020F0502020204030204" pitchFamily="34" charset="0"/>
              </a:rPr>
              <a:t>played </a:t>
            </a:r>
            <a:r>
              <a:rPr lang="en-US" dirty="0">
                <a:latin typeface="Calibri" panose="020F0502020204030204" pitchFamily="34" charset="0"/>
              </a:rPr>
              <a:t>a remarkable role in producing 7,000 qualified and well-trained engineers, planners, and technicians in </a:t>
            </a:r>
            <a:r>
              <a:rPr lang="en-US" dirty="0" smtClean="0">
                <a:latin typeface="Calibri" panose="020F0502020204030204" pitchFamily="34" charset="0"/>
              </a:rPr>
              <a:t>WRD.</a:t>
            </a:r>
          </a:p>
          <a:p>
            <a:pPr marL="358775" lvl="1" indent="-342900">
              <a:spcAft>
                <a:spcPts val="600"/>
              </a:spcAft>
              <a:buFont typeface="Arial" panose="020B0604020202020204" pitchFamily="34" charset="0"/>
              <a:buChar char="•"/>
            </a:pPr>
            <a:r>
              <a:rPr lang="en-US" dirty="0" smtClean="0">
                <a:latin typeface="Calibri" panose="020F0502020204030204" pitchFamily="34" charset="0"/>
              </a:rPr>
              <a:t>Quite </a:t>
            </a:r>
            <a:r>
              <a:rPr lang="en-US" dirty="0">
                <a:latin typeface="Calibri" panose="020F0502020204030204" pitchFamily="34" charset="0"/>
              </a:rPr>
              <a:t>a number of </a:t>
            </a:r>
            <a:r>
              <a:rPr lang="en-US" dirty="0" err="1" smtClean="0">
                <a:latin typeface="Calibri" panose="020F0502020204030204" pitchFamily="34" charset="0"/>
              </a:rPr>
              <a:t>Brantas</a:t>
            </a:r>
            <a:r>
              <a:rPr lang="en-US" dirty="0" smtClean="0">
                <a:latin typeface="Calibri" panose="020F0502020204030204" pitchFamily="34" charset="0"/>
              </a:rPr>
              <a:t> graduates </a:t>
            </a:r>
            <a:r>
              <a:rPr lang="en-US" dirty="0">
                <a:latin typeface="Calibri" panose="020F0502020204030204" pitchFamily="34" charset="0"/>
              </a:rPr>
              <a:t>had spread out all over the </a:t>
            </a:r>
            <a:r>
              <a:rPr lang="en-US" dirty="0" smtClean="0">
                <a:latin typeface="Calibri" panose="020F0502020204030204" pitchFamily="34" charset="0"/>
              </a:rPr>
              <a:t>country </a:t>
            </a:r>
            <a:r>
              <a:rPr lang="en-US" dirty="0">
                <a:latin typeface="Calibri" panose="020F0502020204030204" pitchFamily="34" charset="0"/>
              </a:rPr>
              <a:t>and duplicated the </a:t>
            </a:r>
            <a:r>
              <a:rPr lang="en-US" dirty="0" err="1">
                <a:latin typeface="Calibri" panose="020F0502020204030204" pitchFamily="34" charset="0"/>
              </a:rPr>
              <a:t>Brantas</a:t>
            </a:r>
            <a:r>
              <a:rPr lang="en-US" dirty="0">
                <a:latin typeface="Calibri" panose="020F0502020204030204" pitchFamily="34" charset="0"/>
              </a:rPr>
              <a:t> projects successfully in different locations of the country. </a:t>
            </a:r>
            <a:endParaRPr lang="en-US" dirty="0" smtClean="0">
              <a:latin typeface="Calibri" panose="020F0502020204030204" pitchFamily="34" charset="0"/>
            </a:endParaRPr>
          </a:p>
          <a:p>
            <a:pPr marL="358775" lvl="1" indent="-342900">
              <a:spcAft>
                <a:spcPts val="600"/>
              </a:spcAft>
              <a:buFont typeface="Arial" panose="020B0604020202020204" pitchFamily="34" charset="0"/>
              <a:buChar char="•"/>
            </a:pPr>
            <a:r>
              <a:rPr lang="en-US" dirty="0" smtClean="0">
                <a:latin typeface="Calibri" panose="020F0502020204030204" pitchFamily="34" charset="0"/>
              </a:rPr>
              <a:t>In close collaboration with the </a:t>
            </a:r>
            <a:r>
              <a:rPr lang="en-US" dirty="0" err="1" smtClean="0">
                <a:latin typeface="Calibri" panose="020F0502020204030204" pitchFamily="34" charset="0"/>
              </a:rPr>
              <a:t>Brantas</a:t>
            </a:r>
            <a:r>
              <a:rPr lang="en-US" dirty="0" smtClean="0">
                <a:latin typeface="Calibri" panose="020F0502020204030204" pitchFamily="34" charset="0"/>
              </a:rPr>
              <a:t> Project, the Faculty of Engineering of </a:t>
            </a:r>
            <a:r>
              <a:rPr lang="en-US" dirty="0" err="1" smtClean="0">
                <a:latin typeface="Calibri" panose="020F0502020204030204" pitchFamily="34" charset="0"/>
              </a:rPr>
              <a:t>Brawijaya</a:t>
            </a:r>
            <a:r>
              <a:rPr lang="en-US" dirty="0" smtClean="0">
                <a:latin typeface="Calibri" panose="020F0502020204030204" pitchFamily="34" charset="0"/>
              </a:rPr>
              <a:t> University, Malang, was established in 1963</a:t>
            </a:r>
          </a:p>
          <a:p>
            <a:pPr marL="358775" lvl="1" indent="-342900">
              <a:spcAft>
                <a:spcPts val="600"/>
              </a:spcAft>
              <a:buFont typeface="Arial" panose="020B0604020202020204" pitchFamily="34" charset="0"/>
              <a:buChar char="•"/>
            </a:pPr>
            <a:r>
              <a:rPr lang="en-US" dirty="0" smtClean="0">
                <a:latin typeface="Calibri" panose="020F0502020204030204" pitchFamily="34" charset="0"/>
              </a:rPr>
              <a:t>The success of the </a:t>
            </a:r>
            <a:r>
              <a:rPr lang="en-US" dirty="0" err="1" smtClean="0">
                <a:latin typeface="Calibri" panose="020F0502020204030204" pitchFamily="34" charset="0"/>
              </a:rPr>
              <a:t>Brantas</a:t>
            </a:r>
            <a:r>
              <a:rPr lang="en-US" dirty="0" smtClean="0">
                <a:latin typeface="Calibri" panose="020F0502020204030204" pitchFamily="34" charset="0"/>
              </a:rPr>
              <a:t> Project promoted economic growth of the region and the country. In terms of GDP, </a:t>
            </a:r>
            <a:r>
              <a:rPr lang="en-US" dirty="0">
                <a:latin typeface="Calibri" panose="020F0502020204030204" pitchFamily="34" charset="0"/>
              </a:rPr>
              <a:t>in </a:t>
            </a:r>
            <a:r>
              <a:rPr lang="en-US" dirty="0" smtClean="0">
                <a:latin typeface="Calibri" panose="020F0502020204030204" pitchFamily="34" charset="0"/>
              </a:rPr>
              <a:t>1993, the GDP per capita of the basin reached USD 884, while national average was USD 674. </a:t>
            </a:r>
            <a:endParaRPr lang="en-US" sz="2000" dirty="0">
              <a:latin typeface="Calibri" panose="020F0502020204030204" pitchFamily="34" charset="0"/>
            </a:endParaRPr>
          </a:p>
        </p:txBody>
      </p:sp>
      <p:grpSp>
        <p:nvGrpSpPr>
          <p:cNvPr id="33" name="Group 32"/>
          <p:cNvGrpSpPr/>
          <p:nvPr/>
        </p:nvGrpSpPr>
        <p:grpSpPr>
          <a:xfrm>
            <a:off x="106120" y="1736836"/>
            <a:ext cx="1390313" cy="4991323"/>
            <a:chOff x="4883393" y="1714277"/>
            <a:chExt cx="1390313" cy="4991323"/>
          </a:xfrm>
        </p:grpSpPr>
        <p:pic>
          <p:nvPicPr>
            <p:cNvPr id="34" name="Picture 33" descr="100_1860"/>
            <p:cNvPicPr>
              <a:picLocks noChangeAspect="1" noChangeArrowheads="1"/>
            </p:cNvPicPr>
            <p:nvPr/>
          </p:nvPicPr>
          <p:blipFill>
            <a:blip r:embed="rId3" cstate="print"/>
            <a:srcRect/>
            <a:stretch>
              <a:fillRect/>
            </a:stretch>
          </p:blipFill>
          <p:spPr bwMode="auto">
            <a:xfrm>
              <a:off x="4883393" y="1714277"/>
              <a:ext cx="1379679" cy="938098"/>
            </a:xfrm>
            <a:prstGeom prst="rect">
              <a:avLst/>
            </a:prstGeom>
            <a:noFill/>
            <a:ln w="12700">
              <a:solidFill>
                <a:schemeClr val="accent1">
                  <a:lumMod val="75000"/>
                </a:schemeClr>
              </a:solidFill>
            </a:ln>
          </p:spPr>
        </p:pic>
        <p:pic>
          <p:nvPicPr>
            <p:cNvPr id="35" name="Picture 34" descr="P1010061"/>
            <p:cNvPicPr>
              <a:picLocks noChangeAspect="1" noChangeArrowheads="1"/>
            </p:cNvPicPr>
            <p:nvPr/>
          </p:nvPicPr>
          <p:blipFill>
            <a:blip r:embed="rId4" cstate="print"/>
            <a:srcRect/>
            <a:stretch>
              <a:fillRect/>
            </a:stretch>
          </p:blipFill>
          <p:spPr bwMode="auto">
            <a:xfrm>
              <a:off x="4894026" y="2731238"/>
              <a:ext cx="1379680" cy="933033"/>
            </a:xfrm>
            <a:prstGeom prst="rect">
              <a:avLst/>
            </a:prstGeom>
            <a:noFill/>
            <a:ln w="12700">
              <a:solidFill>
                <a:schemeClr val="accent1">
                  <a:lumMod val="75000"/>
                </a:schemeClr>
              </a:solidFill>
            </a:ln>
          </p:spPr>
        </p:pic>
        <p:pic>
          <p:nvPicPr>
            <p:cNvPr id="3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026" y="3739722"/>
              <a:ext cx="1379679"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100_2560"/>
            <p:cNvPicPr>
              <a:picLocks noChangeAspect="1" noChangeArrowheads="1"/>
            </p:cNvPicPr>
            <p:nvPr/>
          </p:nvPicPr>
          <p:blipFill>
            <a:blip r:embed="rId6" cstate="print"/>
            <a:srcRect/>
            <a:stretch>
              <a:fillRect/>
            </a:stretch>
          </p:blipFill>
          <p:spPr bwMode="auto">
            <a:xfrm>
              <a:off x="4894026" y="4751745"/>
              <a:ext cx="1379680" cy="937592"/>
            </a:xfrm>
            <a:prstGeom prst="rect">
              <a:avLst/>
            </a:prstGeom>
            <a:noFill/>
            <a:ln w="12700">
              <a:solidFill>
                <a:schemeClr val="accent1">
                  <a:lumMod val="75000"/>
                </a:schemeClr>
              </a:solidFill>
            </a:ln>
          </p:spPr>
        </p:pic>
        <p:pic>
          <p:nvPicPr>
            <p:cNvPr id="38" name="Picture 37" descr="100_2538"/>
            <p:cNvPicPr>
              <a:picLocks noChangeAspect="1" noChangeArrowheads="1"/>
            </p:cNvPicPr>
            <p:nvPr/>
          </p:nvPicPr>
          <p:blipFill>
            <a:blip r:embed="rId7" cstate="print"/>
            <a:srcRect/>
            <a:stretch>
              <a:fillRect/>
            </a:stretch>
          </p:blipFill>
          <p:spPr bwMode="auto">
            <a:xfrm>
              <a:off x="4896175" y="5778642"/>
              <a:ext cx="1377531" cy="926958"/>
            </a:xfrm>
            <a:prstGeom prst="rect">
              <a:avLst/>
            </a:prstGeom>
            <a:noFill/>
            <a:ln w="12700">
              <a:solidFill>
                <a:schemeClr val="accent1">
                  <a:lumMod val="75000"/>
                </a:schemeClr>
              </a:solidFill>
            </a:ln>
          </p:spPr>
        </p:pic>
      </p:grpSp>
      <p:sp>
        <p:nvSpPr>
          <p:cNvPr id="6" name="Slide Number Placeholder 5"/>
          <p:cNvSpPr>
            <a:spLocks noGrp="1"/>
          </p:cNvSpPr>
          <p:nvPr>
            <p:ph type="sldNum" sz="quarter" idx="12"/>
          </p:nvPr>
        </p:nvSpPr>
        <p:spPr/>
        <p:txBody>
          <a:bodyPr/>
          <a:lstStyle/>
          <a:p>
            <a:fld id="{33D6E5A2-EC83-451F-A719-9AC1370DD5CF}" type="slidenum">
              <a:rPr lang="en-US" smtClean="0"/>
              <a:pPr/>
              <a:t>19</a:t>
            </a:fld>
            <a:endParaRPr lang="en-US" dirty="0"/>
          </a:p>
        </p:txBody>
      </p:sp>
      <p:sp>
        <p:nvSpPr>
          <p:cNvPr id="11" name="Title 3"/>
          <p:cNvSpPr txBox="1">
            <a:spLocks/>
          </p:cNvSpPr>
          <p:nvPr/>
        </p:nvSpPr>
        <p:spPr>
          <a:xfrm>
            <a:off x="1691680" y="238125"/>
            <a:ext cx="7223720"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2.3. Performance of the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p>
          <a:p>
            <a:pPr marL="568325" indent="-568325" algn="r">
              <a:tabLst>
                <a:tab pos="568325" algn="l"/>
              </a:tabLst>
            </a:pPr>
            <a:r>
              <a:rPr lang="en-GB" sz="2000" dirty="0" smtClean="0">
                <a:solidFill>
                  <a:schemeClr val="tx2"/>
                </a:solidFill>
                <a:latin typeface="Calibri" panose="020F0502020204030204" pitchFamily="34" charset="0"/>
              </a:rPr>
              <a:t>(2/3)</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5349039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txBox="1">
            <a:spLocks/>
          </p:cNvSpPr>
          <p:nvPr/>
        </p:nvSpPr>
        <p:spPr>
          <a:xfrm>
            <a:off x="2895600" y="90948"/>
            <a:ext cx="6553200" cy="1194927"/>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600" b="1" smtClean="0">
                <a:effectLst>
                  <a:outerShdw blurRad="38100" dist="38100" dir="2700000" algn="tl">
                    <a:srgbClr val="000000">
                      <a:alpha val="43137"/>
                    </a:srgbClr>
                  </a:outerShdw>
                </a:effectLst>
              </a:rPr>
              <a:t>Curriculum Vitae</a:t>
            </a:r>
            <a:br>
              <a:rPr lang="en-US" sz="3600" b="1" smtClean="0">
                <a:effectLst>
                  <a:outerShdw blurRad="38100" dist="38100" dir="2700000" algn="tl">
                    <a:srgbClr val="000000">
                      <a:alpha val="43137"/>
                    </a:srgbClr>
                  </a:outerShdw>
                </a:effectLst>
              </a:rPr>
            </a:br>
            <a:r>
              <a:rPr lang="en-US" sz="2000" b="1" i="1" smtClean="0"/>
              <a:t>Tjoek Walujo Subijanto </a:t>
            </a:r>
            <a:endParaRPr lang="en-US" sz="3600" b="1">
              <a:effectLst>
                <a:outerShdw blurRad="38100" dist="38100" dir="2700000" algn="tl">
                  <a:srgbClr val="000000">
                    <a:alpha val="43137"/>
                  </a:srgbClr>
                </a:outerShdw>
              </a:effectLst>
            </a:endParaRPr>
          </a:p>
        </p:txBody>
      </p:sp>
      <p:sp>
        <p:nvSpPr>
          <p:cNvPr id="21" name="TextBox 20"/>
          <p:cNvSpPr txBox="1"/>
          <p:nvPr/>
        </p:nvSpPr>
        <p:spPr>
          <a:xfrm>
            <a:off x="1676399" y="1828800"/>
            <a:ext cx="73152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39725" indent="-339725"/>
            <a:r>
              <a:rPr lang="en-US" sz="2000" b="1" dirty="0" smtClean="0">
                <a:latin typeface="Calibri" panose="020F0502020204030204" pitchFamily="34" charset="0"/>
              </a:rPr>
              <a:t>2.	</a:t>
            </a:r>
            <a:r>
              <a:rPr lang="en-GB" sz="2000" b="1" dirty="0" err="1">
                <a:latin typeface="Calibri" panose="020F0502020204030204" pitchFamily="34" charset="0"/>
              </a:rPr>
              <a:t>Jasa</a:t>
            </a:r>
            <a:r>
              <a:rPr lang="en-GB" sz="2000" b="1" dirty="0">
                <a:latin typeface="Calibri" panose="020F0502020204030204" pitchFamily="34" charset="0"/>
              </a:rPr>
              <a:t> </a:t>
            </a:r>
            <a:r>
              <a:rPr lang="en-GB" sz="2000" b="1" dirty="0" err="1">
                <a:latin typeface="Calibri" panose="020F0502020204030204" pitchFamily="34" charset="0"/>
              </a:rPr>
              <a:t>Tirta</a:t>
            </a:r>
            <a:r>
              <a:rPr lang="en-GB" sz="2000" b="1" dirty="0">
                <a:latin typeface="Calibri" panose="020F0502020204030204" pitchFamily="34" charset="0"/>
              </a:rPr>
              <a:t> Public Corporation (</a:t>
            </a:r>
            <a:r>
              <a:rPr lang="en-GB" sz="2000" b="1" dirty="0" smtClean="0">
                <a:latin typeface="Calibri" panose="020F0502020204030204" pitchFamily="34" charset="0"/>
              </a:rPr>
              <a:t>April’91 </a:t>
            </a:r>
            <a:r>
              <a:rPr lang="en-GB" sz="2000" b="1" dirty="0">
                <a:latin typeface="Calibri" panose="020F0502020204030204" pitchFamily="34" charset="0"/>
              </a:rPr>
              <a:t>– </a:t>
            </a:r>
            <a:r>
              <a:rPr lang="en-GB" sz="2000" b="1" dirty="0" smtClean="0">
                <a:latin typeface="Calibri" panose="020F0502020204030204" pitchFamily="34" charset="0"/>
              </a:rPr>
              <a:t>Nov’12</a:t>
            </a:r>
            <a:r>
              <a:rPr lang="en-GB" sz="2000" b="1" dirty="0">
                <a:latin typeface="Calibri" panose="020F0502020204030204" pitchFamily="34" charset="0"/>
              </a:rPr>
              <a:t>)</a:t>
            </a:r>
            <a:endParaRPr lang="en-US" sz="2000" dirty="0">
              <a:latin typeface="Calibri" panose="020F0502020204030204" pitchFamily="34" charset="0"/>
            </a:endParaRPr>
          </a:p>
        </p:txBody>
      </p:sp>
      <p:sp>
        <p:nvSpPr>
          <p:cNvPr id="22" name="TextBox 21"/>
          <p:cNvSpPr txBox="1"/>
          <p:nvPr/>
        </p:nvSpPr>
        <p:spPr>
          <a:xfrm>
            <a:off x="1676399" y="2362200"/>
            <a:ext cx="7315200" cy="120032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65138" lvl="1" indent="-236538">
              <a:buClr>
                <a:schemeClr val="bg2">
                  <a:lumMod val="50000"/>
                </a:schemeClr>
              </a:buClr>
              <a:buFont typeface="Arial" panose="020B0604020202020204" pitchFamily="34" charset="0"/>
              <a:buChar char="•"/>
              <a:tabLst>
                <a:tab pos="2057400" algn="l"/>
                <a:tab pos="2247900" algn="l"/>
              </a:tabLst>
            </a:pPr>
            <a:r>
              <a:rPr lang="en-GB" dirty="0" smtClean="0">
                <a:latin typeface="Calibri" panose="020F0502020204030204" pitchFamily="34" charset="0"/>
              </a:rPr>
              <a:t>Nov’07 – Nov’12</a:t>
            </a:r>
            <a:r>
              <a:rPr lang="en-GB" dirty="0">
                <a:latin typeface="Calibri" panose="020F0502020204030204" pitchFamily="34" charset="0"/>
              </a:rPr>
              <a:t>	:	President </a:t>
            </a:r>
            <a:r>
              <a:rPr lang="en-GB" dirty="0" smtClean="0">
                <a:latin typeface="Calibri" panose="020F0502020204030204" pitchFamily="34" charset="0"/>
              </a:rPr>
              <a:t>Director (retired 23 Nov’12)</a:t>
            </a:r>
          </a:p>
          <a:p>
            <a:pPr marL="465138" lvl="1" indent="-236538">
              <a:buClr>
                <a:schemeClr val="bg2">
                  <a:lumMod val="50000"/>
                </a:schemeClr>
              </a:buClr>
              <a:buFont typeface="Arial" panose="020B0604020202020204" pitchFamily="34" charset="0"/>
              <a:buChar char="•"/>
              <a:tabLst>
                <a:tab pos="2057400" algn="l"/>
                <a:tab pos="2247900" algn="l"/>
              </a:tabLst>
            </a:pPr>
            <a:r>
              <a:rPr lang="en-GB" dirty="0" smtClean="0">
                <a:latin typeface="Calibri" panose="020F0502020204030204" pitchFamily="34" charset="0"/>
              </a:rPr>
              <a:t>Nov’01 – Nov’07</a:t>
            </a:r>
            <a:r>
              <a:rPr lang="en-GB" dirty="0">
                <a:latin typeface="Calibri" panose="020F0502020204030204" pitchFamily="34" charset="0"/>
              </a:rPr>
              <a:t>	:	Director of Operation for </a:t>
            </a:r>
            <a:r>
              <a:rPr lang="en-GB" dirty="0" err="1">
                <a:latin typeface="Calibri" panose="020F0502020204030204" pitchFamily="34" charset="0"/>
              </a:rPr>
              <a:t>Brantas</a:t>
            </a:r>
            <a:r>
              <a:rPr lang="en-GB" dirty="0">
                <a:latin typeface="Calibri" panose="020F0502020204030204" pitchFamily="34" charset="0"/>
              </a:rPr>
              <a:t> River </a:t>
            </a:r>
            <a:endParaRPr lang="en-GB" dirty="0" smtClean="0">
              <a:latin typeface="Calibri" panose="020F0502020204030204" pitchFamily="34" charset="0"/>
            </a:endParaRPr>
          </a:p>
          <a:p>
            <a:pPr marL="465138" lvl="1" indent="-236538">
              <a:buClr>
                <a:schemeClr val="bg2">
                  <a:lumMod val="50000"/>
                </a:schemeClr>
              </a:buClr>
              <a:buFont typeface="Arial" panose="020B0604020202020204" pitchFamily="34" charset="0"/>
              <a:buChar char="•"/>
              <a:tabLst>
                <a:tab pos="2057400" algn="l"/>
                <a:tab pos="2247900" algn="l"/>
              </a:tabLst>
            </a:pPr>
            <a:r>
              <a:rPr lang="en-GB" dirty="0" smtClean="0">
                <a:latin typeface="Calibri" panose="020F0502020204030204" pitchFamily="34" charset="0"/>
              </a:rPr>
              <a:t>Jan’93 – Nov’01</a:t>
            </a:r>
            <a:r>
              <a:rPr lang="en-GB" dirty="0">
                <a:latin typeface="Calibri" panose="020F0502020204030204" pitchFamily="34" charset="0"/>
              </a:rPr>
              <a:t>	:	Chief of </a:t>
            </a:r>
            <a:r>
              <a:rPr lang="en-GB" dirty="0" smtClean="0">
                <a:latin typeface="Calibri" panose="020F0502020204030204" pitchFamily="34" charset="0"/>
              </a:rPr>
              <a:t>R&amp;D </a:t>
            </a:r>
            <a:r>
              <a:rPr lang="en-GB" dirty="0">
                <a:latin typeface="Calibri" panose="020F0502020204030204" pitchFamily="34" charset="0"/>
              </a:rPr>
              <a:t>Bureau </a:t>
            </a:r>
            <a:endParaRPr lang="en-US" dirty="0">
              <a:latin typeface="Calibri" panose="020F0502020204030204" pitchFamily="34" charset="0"/>
            </a:endParaRPr>
          </a:p>
          <a:p>
            <a:pPr marL="465138" indent="-236538">
              <a:buFont typeface="Arial" panose="020B0604020202020204" pitchFamily="34" charset="0"/>
              <a:buChar char="•"/>
              <a:tabLst>
                <a:tab pos="2057400" algn="l"/>
                <a:tab pos="2247900" algn="l"/>
              </a:tabLst>
            </a:pPr>
            <a:r>
              <a:rPr lang="en-GB" dirty="0" smtClean="0">
                <a:latin typeface="Calibri" panose="020F0502020204030204" pitchFamily="34" charset="0"/>
              </a:rPr>
              <a:t>Apr’91 – Jan’93</a:t>
            </a:r>
            <a:r>
              <a:rPr lang="en-GB" dirty="0">
                <a:latin typeface="Calibri" panose="020F0502020204030204" pitchFamily="34" charset="0"/>
              </a:rPr>
              <a:t>	: 	Chief  of Bureau on </a:t>
            </a:r>
            <a:r>
              <a:rPr lang="en-GB" dirty="0" err="1" smtClean="0">
                <a:latin typeface="Calibri" panose="020F0502020204030204" pitchFamily="34" charset="0"/>
              </a:rPr>
              <a:t>Mng</a:t>
            </a:r>
            <a:r>
              <a:rPr lang="en-GB" dirty="0" smtClean="0">
                <a:latin typeface="Calibri" panose="020F0502020204030204" pitchFamily="34" charset="0"/>
              </a:rPr>
              <a:t>. System &amp; Water Business</a:t>
            </a:r>
            <a:endParaRPr lang="en-US" dirty="0" smtClean="0">
              <a:latin typeface="Calibri" panose="020F0502020204030204" pitchFamily="34" charset="0"/>
            </a:endParaRPr>
          </a:p>
        </p:txBody>
      </p:sp>
      <p:sp>
        <p:nvSpPr>
          <p:cNvPr id="23" name="TextBox 22"/>
          <p:cNvSpPr txBox="1"/>
          <p:nvPr/>
        </p:nvSpPr>
        <p:spPr>
          <a:xfrm>
            <a:off x="1676399" y="3657600"/>
            <a:ext cx="73152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39725" indent="-339725"/>
            <a:r>
              <a:rPr lang="en-US" sz="2000" b="1" dirty="0">
                <a:latin typeface="Calibri" panose="020F0502020204030204" pitchFamily="34" charset="0"/>
              </a:rPr>
              <a:t>1</a:t>
            </a:r>
            <a:r>
              <a:rPr lang="en-US" sz="2000" b="1" dirty="0" smtClean="0">
                <a:latin typeface="Calibri" panose="020F0502020204030204" pitchFamily="34" charset="0"/>
              </a:rPr>
              <a:t>.	</a:t>
            </a:r>
            <a:r>
              <a:rPr lang="en-GB" sz="2000" b="1" dirty="0" err="1">
                <a:latin typeface="Calibri" panose="020F0502020204030204" pitchFamily="34" charset="0"/>
              </a:rPr>
              <a:t>Brantas</a:t>
            </a:r>
            <a:r>
              <a:rPr lang="en-GB" sz="2000" b="1" dirty="0">
                <a:latin typeface="Calibri" panose="020F0502020204030204" pitchFamily="34" charset="0"/>
              </a:rPr>
              <a:t> River Basin Development Project (</a:t>
            </a:r>
            <a:r>
              <a:rPr lang="en-GB" sz="2000" b="1" dirty="0" smtClean="0">
                <a:latin typeface="Calibri" panose="020F0502020204030204" pitchFamily="34" charset="0"/>
              </a:rPr>
              <a:t>Dec’72 </a:t>
            </a:r>
            <a:r>
              <a:rPr lang="en-GB" sz="2000" b="1" dirty="0">
                <a:latin typeface="Calibri" panose="020F0502020204030204" pitchFamily="34" charset="0"/>
              </a:rPr>
              <a:t>– </a:t>
            </a:r>
            <a:r>
              <a:rPr lang="en-GB" sz="2000" b="1" dirty="0" smtClean="0">
                <a:latin typeface="Calibri" panose="020F0502020204030204" pitchFamily="34" charset="0"/>
              </a:rPr>
              <a:t>Apr’91</a:t>
            </a:r>
            <a:r>
              <a:rPr lang="en-GB" sz="2000" b="1" dirty="0">
                <a:latin typeface="Calibri" panose="020F0502020204030204" pitchFamily="34" charset="0"/>
              </a:rPr>
              <a:t>)</a:t>
            </a:r>
            <a:endParaRPr lang="en-US" sz="2000" b="1" dirty="0">
              <a:latin typeface="Calibri" panose="020F0502020204030204" pitchFamily="34" charset="0"/>
            </a:endParaRPr>
          </a:p>
        </p:txBody>
      </p:sp>
      <p:sp>
        <p:nvSpPr>
          <p:cNvPr id="24" name="TextBox 23"/>
          <p:cNvSpPr txBox="1"/>
          <p:nvPr/>
        </p:nvSpPr>
        <p:spPr>
          <a:xfrm>
            <a:off x="1676398" y="4191000"/>
            <a:ext cx="7315201" cy="2585323"/>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Jul’88</a:t>
            </a:r>
            <a:r>
              <a:rPr lang="en-GB" dirty="0">
                <a:latin typeface="Calibri" panose="020F0502020204030204" pitchFamily="34" charset="0"/>
              </a:rPr>
              <a:t> </a:t>
            </a:r>
            <a:r>
              <a:rPr lang="en-GB" dirty="0" smtClean="0">
                <a:latin typeface="Calibri" panose="020F0502020204030204" pitchFamily="34" charset="0"/>
              </a:rPr>
              <a:t>– Apr’91 </a:t>
            </a:r>
            <a:r>
              <a:rPr lang="en-GB" dirty="0">
                <a:latin typeface="Calibri" panose="020F0502020204030204" pitchFamily="34" charset="0"/>
              </a:rPr>
              <a:t>	</a:t>
            </a:r>
            <a:r>
              <a:rPr lang="en-GB" dirty="0" smtClean="0">
                <a:latin typeface="Calibri" panose="020F0502020204030204" pitchFamily="34" charset="0"/>
              </a:rPr>
              <a:t>:	Chief Program </a:t>
            </a:r>
            <a:r>
              <a:rPr lang="en-GB" dirty="0">
                <a:latin typeface="Calibri" panose="020F0502020204030204" pitchFamily="34" charset="0"/>
              </a:rPr>
              <a:t>Implementation </a:t>
            </a:r>
            <a:r>
              <a:rPr lang="en-GB" dirty="0" smtClean="0">
                <a:latin typeface="Calibri" panose="020F0502020204030204" pitchFamily="34" charset="0"/>
              </a:rPr>
              <a:t>Bureau, HO</a:t>
            </a:r>
            <a:endParaRPr lang="en-US" dirty="0">
              <a:latin typeface="Calibri" panose="020F0502020204030204" pitchFamily="34" charset="0"/>
            </a:endParaRPr>
          </a:p>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Oct’85 – Jul’88</a:t>
            </a:r>
            <a:r>
              <a:rPr lang="en-GB" dirty="0">
                <a:latin typeface="Calibri" panose="020F0502020204030204" pitchFamily="34" charset="0"/>
              </a:rPr>
              <a:t>	: </a:t>
            </a:r>
            <a:r>
              <a:rPr lang="en-GB" dirty="0" smtClean="0">
                <a:latin typeface="Calibri" panose="020F0502020204030204" pitchFamily="34" charset="0"/>
              </a:rPr>
              <a:t>Chief Technical </a:t>
            </a:r>
            <a:r>
              <a:rPr lang="en-GB" dirty="0">
                <a:latin typeface="Calibri" panose="020F0502020204030204" pitchFamily="34" charset="0"/>
              </a:rPr>
              <a:t>Planning Bureau on Dam</a:t>
            </a:r>
            <a:r>
              <a:rPr lang="en-GB" dirty="0" smtClean="0">
                <a:latin typeface="Calibri" panose="020F0502020204030204" pitchFamily="34" charset="0"/>
              </a:rPr>
              <a:t>, 			Electricity &amp; Utilities , Head Office (HO)</a:t>
            </a:r>
            <a:endParaRPr lang="en-US" dirty="0">
              <a:latin typeface="Calibri" panose="020F0502020204030204" pitchFamily="34" charset="0"/>
            </a:endParaRPr>
          </a:p>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Mar’82 – Oct’85</a:t>
            </a:r>
            <a:r>
              <a:rPr lang="en-GB" dirty="0">
                <a:latin typeface="Calibri" panose="020F0502020204030204" pitchFamily="34" charset="0"/>
              </a:rPr>
              <a:t>	: </a:t>
            </a:r>
            <a:r>
              <a:rPr lang="en-GB" dirty="0" smtClean="0">
                <a:latin typeface="Calibri" panose="020F0502020204030204" pitchFamily="34" charset="0"/>
              </a:rPr>
              <a:t>Project </a:t>
            </a:r>
            <a:r>
              <a:rPr lang="en-GB" dirty="0">
                <a:latin typeface="Calibri" panose="020F0502020204030204" pitchFamily="34" charset="0"/>
              </a:rPr>
              <a:t>Manager </a:t>
            </a:r>
            <a:r>
              <a:rPr lang="en-GB" dirty="0" err="1" smtClean="0">
                <a:latin typeface="Calibri" panose="020F0502020204030204" pitchFamily="34" charset="0"/>
              </a:rPr>
              <a:t>Parit</a:t>
            </a:r>
            <a:r>
              <a:rPr lang="en-GB" dirty="0" smtClean="0">
                <a:latin typeface="Calibri" panose="020F0502020204030204" pitchFamily="34" charset="0"/>
              </a:rPr>
              <a:t> </a:t>
            </a:r>
            <a:r>
              <a:rPr lang="en-GB" dirty="0" err="1">
                <a:latin typeface="Calibri" panose="020F0502020204030204" pitchFamily="34" charset="0"/>
              </a:rPr>
              <a:t>Agung</a:t>
            </a:r>
            <a:r>
              <a:rPr lang="en-GB" dirty="0">
                <a:latin typeface="Calibri" panose="020F0502020204030204" pitchFamily="34" charset="0"/>
              </a:rPr>
              <a:t> </a:t>
            </a:r>
            <a:r>
              <a:rPr lang="en-GB" dirty="0" smtClean="0">
                <a:latin typeface="Calibri" panose="020F0502020204030204" pitchFamily="34" charset="0"/>
              </a:rPr>
              <a:t>Canal, </a:t>
            </a:r>
            <a:r>
              <a:rPr lang="en-GB" dirty="0" err="1" smtClean="0">
                <a:latin typeface="Calibri" panose="020F0502020204030204" pitchFamily="34" charset="0"/>
              </a:rPr>
              <a:t>Tulung</a:t>
            </a:r>
            <a:r>
              <a:rPr lang="en-GB" dirty="0" smtClean="0">
                <a:latin typeface="Calibri" panose="020F0502020204030204" pitchFamily="34" charset="0"/>
              </a:rPr>
              <a:t> </a:t>
            </a:r>
            <a:r>
              <a:rPr lang="en-GB" dirty="0" err="1" smtClean="0">
                <a:latin typeface="Calibri" panose="020F0502020204030204" pitchFamily="34" charset="0"/>
              </a:rPr>
              <a:t>Agung</a:t>
            </a:r>
            <a:r>
              <a:rPr lang="en-GB" dirty="0" smtClean="0">
                <a:latin typeface="Calibri" panose="020F0502020204030204" pitchFamily="34" charset="0"/>
              </a:rPr>
              <a:t> 		Project</a:t>
            </a:r>
            <a:endParaRPr lang="en-US" dirty="0">
              <a:latin typeface="Calibri" panose="020F0502020204030204" pitchFamily="34" charset="0"/>
            </a:endParaRPr>
          </a:p>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May’81 – Mar’82</a:t>
            </a:r>
            <a:r>
              <a:rPr lang="en-GB" dirty="0">
                <a:latin typeface="Calibri" panose="020F0502020204030204" pitchFamily="34" charset="0"/>
              </a:rPr>
              <a:t>	:	Deputy Manager </a:t>
            </a:r>
            <a:r>
              <a:rPr lang="en-GB" dirty="0" smtClean="0">
                <a:latin typeface="Calibri" panose="020F0502020204030204" pitchFamily="34" charset="0"/>
              </a:rPr>
              <a:t>Planning </a:t>
            </a:r>
            <a:r>
              <a:rPr lang="en-GB" dirty="0">
                <a:latin typeface="Calibri" panose="020F0502020204030204" pitchFamily="34" charset="0"/>
              </a:rPr>
              <a:t>&amp; Programming</a:t>
            </a:r>
            <a:r>
              <a:rPr lang="en-GB" dirty="0" smtClean="0">
                <a:latin typeface="Calibri" panose="020F0502020204030204" pitchFamily="34" charset="0"/>
              </a:rPr>
              <a:t>, </a:t>
            </a:r>
            <a:r>
              <a:rPr lang="en-GB" dirty="0" err="1" smtClean="0">
                <a:latin typeface="Calibri" panose="020F0502020204030204" pitchFamily="34" charset="0"/>
              </a:rPr>
              <a:t>Tulung</a:t>
            </a:r>
            <a:r>
              <a:rPr lang="en-GB" dirty="0" smtClean="0">
                <a:latin typeface="Calibri" panose="020F0502020204030204" pitchFamily="34" charset="0"/>
              </a:rPr>
              <a:t> 		</a:t>
            </a:r>
            <a:r>
              <a:rPr lang="en-GB" dirty="0" err="1" smtClean="0">
                <a:latin typeface="Calibri" panose="020F0502020204030204" pitchFamily="34" charset="0"/>
              </a:rPr>
              <a:t>Agung</a:t>
            </a:r>
            <a:r>
              <a:rPr lang="en-GB" dirty="0" smtClean="0">
                <a:latin typeface="Calibri" panose="020F0502020204030204" pitchFamily="34" charset="0"/>
              </a:rPr>
              <a:t> Project</a:t>
            </a:r>
            <a:endParaRPr lang="en-US" dirty="0">
              <a:latin typeface="Calibri" panose="020F0502020204030204" pitchFamily="34" charset="0"/>
            </a:endParaRPr>
          </a:p>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Mar’78 – May’81</a:t>
            </a:r>
            <a:r>
              <a:rPr lang="en-GB" dirty="0">
                <a:latin typeface="Calibri" panose="020F0502020204030204" pitchFamily="34" charset="0"/>
              </a:rPr>
              <a:t>	:	</a:t>
            </a:r>
            <a:r>
              <a:rPr lang="en-GB" dirty="0" smtClean="0">
                <a:latin typeface="Calibri" panose="020F0502020204030204" pitchFamily="34" charset="0"/>
              </a:rPr>
              <a:t>Electronic </a:t>
            </a:r>
            <a:r>
              <a:rPr lang="en-GB" dirty="0">
                <a:latin typeface="Calibri" panose="020F0502020204030204" pitchFamily="34" charset="0"/>
              </a:rPr>
              <a:t>Data Processing Centre </a:t>
            </a:r>
            <a:r>
              <a:rPr lang="en-GB" dirty="0" smtClean="0">
                <a:latin typeface="Calibri" panose="020F0502020204030204" pitchFamily="34" charset="0"/>
              </a:rPr>
              <a:t>, HO</a:t>
            </a:r>
            <a:endParaRPr lang="en-US" dirty="0">
              <a:latin typeface="Calibri" panose="020F0502020204030204" pitchFamily="34" charset="0"/>
            </a:endParaRPr>
          </a:p>
          <a:p>
            <a:pPr marL="457200" indent="-188913">
              <a:buFont typeface="Arial" panose="020B0604020202020204" pitchFamily="34" charset="0"/>
              <a:buChar char="•"/>
              <a:tabLst>
                <a:tab pos="2152650" algn="l"/>
                <a:tab pos="2247900" algn="l"/>
              </a:tabLst>
            </a:pPr>
            <a:r>
              <a:rPr lang="en-GB" dirty="0" smtClean="0">
                <a:latin typeface="Calibri" panose="020F0502020204030204" pitchFamily="34" charset="0"/>
              </a:rPr>
              <a:t>Dec’72 – Mar’78 </a:t>
            </a:r>
            <a:r>
              <a:rPr lang="en-GB" dirty="0">
                <a:latin typeface="Calibri" panose="020F0502020204030204" pitchFamily="34" charset="0"/>
              </a:rPr>
              <a:t>	: </a:t>
            </a:r>
            <a:r>
              <a:rPr lang="en-GB" dirty="0" smtClean="0">
                <a:latin typeface="Calibri" panose="020F0502020204030204" pitchFamily="34" charset="0"/>
              </a:rPr>
              <a:t>System &amp; Procedures, HO</a:t>
            </a:r>
            <a:endParaRPr lang="en-US" dirty="0" smtClean="0">
              <a:latin typeface="Calibri" panose="020F0502020204030204" pitchFamily="34" charset="0"/>
            </a:endParaRPr>
          </a:p>
        </p:txBody>
      </p:sp>
      <p:sp>
        <p:nvSpPr>
          <p:cNvPr id="25" name="TextBox 24"/>
          <p:cNvSpPr txBox="1"/>
          <p:nvPr/>
        </p:nvSpPr>
        <p:spPr>
          <a:xfrm>
            <a:off x="1676399" y="1295400"/>
            <a:ext cx="73152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39725" indent="-339725"/>
            <a:r>
              <a:rPr lang="en-US" sz="2000" b="1" dirty="0" smtClean="0">
                <a:latin typeface="Calibri" panose="020F0502020204030204" pitchFamily="34" charset="0"/>
              </a:rPr>
              <a:t>3.	Senior Professional on WRM</a:t>
            </a:r>
            <a:r>
              <a:rPr lang="en-GB" sz="2000" b="1" dirty="0" smtClean="0">
                <a:latin typeface="Calibri" panose="020F0502020204030204" pitchFamily="34" charset="0"/>
              </a:rPr>
              <a:t> (Nov’12 </a:t>
            </a:r>
            <a:r>
              <a:rPr lang="en-GB" sz="2000" b="1" dirty="0">
                <a:latin typeface="Calibri" panose="020F0502020204030204" pitchFamily="34" charset="0"/>
              </a:rPr>
              <a:t>– </a:t>
            </a:r>
            <a:r>
              <a:rPr lang="en-GB" sz="2000" b="1" dirty="0" smtClean="0">
                <a:latin typeface="Calibri" panose="020F0502020204030204" pitchFamily="34" charset="0"/>
              </a:rPr>
              <a:t>up to now)</a:t>
            </a:r>
            <a:endParaRPr lang="en-US" sz="2000" dirty="0">
              <a:latin typeface="Calibri" panose="020F0502020204030204" pitchFamily="34" charset="0"/>
            </a:endParaRPr>
          </a:p>
        </p:txBody>
      </p:sp>
      <p:sp>
        <p:nvSpPr>
          <p:cNvPr id="6" name="Slide Number Placeholder 5"/>
          <p:cNvSpPr>
            <a:spLocks noGrp="1"/>
          </p:cNvSpPr>
          <p:nvPr>
            <p:ph type="sldNum" sz="quarter" idx="12"/>
          </p:nvPr>
        </p:nvSpPr>
        <p:spPr>
          <a:xfrm>
            <a:off x="6705600" y="6416675"/>
            <a:ext cx="2133600" cy="365125"/>
          </a:xfrm>
        </p:spPr>
        <p:txBody>
          <a:bodyPr/>
          <a:lstStyle/>
          <a:p>
            <a:fld id="{33D6E5A2-EC83-451F-A719-9AC1370DD5CF}" type="slidenum">
              <a:rPr lang="en-US" sz="2000" smtClean="0"/>
              <a:pPr/>
              <a:t>2</a:t>
            </a:fld>
            <a:endParaRPr lang="en-US" sz="2000" dirty="0"/>
          </a:p>
        </p:txBody>
      </p:sp>
      <p:grpSp>
        <p:nvGrpSpPr>
          <p:cNvPr id="9" name="Group 8"/>
          <p:cNvGrpSpPr/>
          <p:nvPr/>
        </p:nvGrpSpPr>
        <p:grpSpPr>
          <a:xfrm>
            <a:off x="141767" y="1752600"/>
            <a:ext cx="1382233" cy="4978292"/>
            <a:chOff x="6629400" y="1727136"/>
            <a:chExt cx="1382233" cy="4978292"/>
          </a:xfrm>
        </p:grpSpPr>
        <p:pic>
          <p:nvPicPr>
            <p:cNvPr id="10"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13"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1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8575737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21212" y="4573769"/>
            <a:ext cx="4294187" cy="2055631"/>
          </a:xfrm>
          <a:prstGeom prst="rect">
            <a:avLst/>
          </a:prstGeom>
          <a:noFill/>
        </p:spPr>
        <p:txBody>
          <a:bodyPr wrap="square" rtlCol="0">
            <a:noAutofit/>
          </a:bodyPr>
          <a:lstStyle/>
          <a:p>
            <a:pPr marL="355600" lvl="1" indent="-355600">
              <a:buFont typeface="Arial" panose="020B0604020202020204" pitchFamily="34" charset="0"/>
              <a:buChar char="•"/>
            </a:pPr>
            <a:r>
              <a:rPr lang="en-US" sz="2000" dirty="0" smtClean="0">
                <a:latin typeface="Calibri" panose="020F0502020204030204" pitchFamily="34" charset="0"/>
              </a:rPr>
              <a:t>The </a:t>
            </a:r>
            <a:r>
              <a:rPr lang="en-US" sz="2000" dirty="0" err="1">
                <a:latin typeface="Calibri" panose="020F0502020204030204" pitchFamily="34" charset="0"/>
              </a:rPr>
              <a:t>Brantas</a:t>
            </a:r>
            <a:r>
              <a:rPr lang="en-US" sz="2000" dirty="0">
                <a:latin typeface="Calibri" panose="020F0502020204030204" pitchFamily="34" charset="0"/>
              </a:rPr>
              <a:t> </a:t>
            </a:r>
            <a:r>
              <a:rPr lang="en-US" sz="2000" dirty="0" smtClean="0">
                <a:latin typeface="Calibri" panose="020F0502020204030204" pitchFamily="34" charset="0"/>
              </a:rPr>
              <a:t>RB </a:t>
            </a:r>
            <a:r>
              <a:rPr lang="en-US" sz="2000" dirty="0">
                <a:latin typeface="Calibri" panose="020F0502020204030204" pitchFamily="34" charset="0"/>
              </a:rPr>
              <a:t>Development is said to be </a:t>
            </a:r>
            <a:r>
              <a:rPr lang="en-US" sz="2000" dirty="0" smtClean="0">
                <a:latin typeface="Calibri" panose="020F0502020204030204" pitchFamily="34" charset="0"/>
              </a:rPr>
              <a:t>“</a:t>
            </a:r>
            <a:r>
              <a:rPr lang="en-US" sz="2000" i="1" dirty="0" smtClean="0">
                <a:latin typeface="Calibri" panose="020F0502020204030204" pitchFamily="34" charset="0"/>
              </a:rPr>
              <a:t>the </a:t>
            </a:r>
            <a:r>
              <a:rPr lang="en-US" sz="2000" i="1" dirty="0">
                <a:latin typeface="Calibri" panose="020F0502020204030204" pitchFamily="34" charset="0"/>
              </a:rPr>
              <a:t>flag symbol of the successful cooperation between Japan and Indonesia on </a:t>
            </a:r>
            <a:r>
              <a:rPr lang="en-US" sz="2000" i="1" dirty="0" smtClean="0">
                <a:latin typeface="Calibri" panose="020F0502020204030204" pitchFamily="34" charset="0"/>
              </a:rPr>
              <a:t>WRD”</a:t>
            </a:r>
            <a:r>
              <a:rPr lang="en-US" sz="2000" dirty="0" smtClean="0">
                <a:latin typeface="Calibri" panose="020F0502020204030204" pitchFamily="34" charset="0"/>
              </a:rPr>
              <a:t>.</a:t>
            </a: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1667949"/>
            <a:ext cx="4294187" cy="26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11777" y="1590304"/>
            <a:ext cx="4343400" cy="4734296"/>
          </a:xfrm>
          <a:prstGeom prst="rect">
            <a:avLst/>
          </a:prstGeom>
          <a:noFill/>
        </p:spPr>
        <p:txBody>
          <a:bodyPr wrap="square" rtlCol="0">
            <a:noAutofit/>
          </a:bodyPr>
          <a:lstStyle/>
          <a:p>
            <a:pPr marL="355600" lvl="1" indent="-355600">
              <a:spcAft>
                <a:spcPts val="600"/>
              </a:spcAft>
              <a:buFont typeface="Arial" panose="020B0604020202020204" pitchFamily="34" charset="0"/>
              <a:buChar char="•"/>
            </a:pPr>
            <a:r>
              <a:rPr lang="en-US" sz="2000" dirty="0" smtClean="0">
                <a:latin typeface="Calibri" panose="020F0502020204030204" pitchFamily="34" charset="0"/>
              </a:rPr>
              <a:t>The </a:t>
            </a:r>
            <a:r>
              <a:rPr lang="en-US" sz="2000" dirty="0" err="1">
                <a:latin typeface="Calibri" panose="020F0502020204030204" pitchFamily="34" charset="0"/>
              </a:rPr>
              <a:t>Brantas</a:t>
            </a:r>
            <a:r>
              <a:rPr lang="en-US" sz="2000" dirty="0">
                <a:latin typeface="Calibri" panose="020F0502020204030204" pitchFamily="34" charset="0"/>
              </a:rPr>
              <a:t> Project produced a number of institutions. </a:t>
            </a:r>
            <a:r>
              <a:rPr lang="en-US" sz="2000" dirty="0" smtClean="0">
                <a:latin typeface="Calibri" panose="020F0502020204030204" pitchFamily="34" charset="0"/>
              </a:rPr>
              <a:t>The organizations </a:t>
            </a:r>
            <a:r>
              <a:rPr lang="en-US" sz="2000" dirty="0">
                <a:latin typeface="Calibri" panose="020F0502020204030204" pitchFamily="34" charset="0"/>
              </a:rPr>
              <a:t>were spun out from the </a:t>
            </a:r>
            <a:r>
              <a:rPr lang="en-US" sz="2000" dirty="0" err="1">
                <a:latin typeface="Calibri" panose="020F0502020204030204" pitchFamily="34" charset="0"/>
              </a:rPr>
              <a:t>Brantas</a:t>
            </a:r>
            <a:r>
              <a:rPr lang="en-US" sz="2000" dirty="0">
                <a:latin typeface="Calibri" panose="020F0502020204030204" pitchFamily="34" charset="0"/>
              </a:rPr>
              <a:t> </a:t>
            </a:r>
            <a:r>
              <a:rPr lang="en-US" sz="2000" dirty="0" smtClean="0">
                <a:latin typeface="Calibri" panose="020F0502020204030204" pitchFamily="34" charset="0"/>
              </a:rPr>
              <a:t>Project, namely:</a:t>
            </a:r>
          </a:p>
          <a:p>
            <a:pPr marL="630238" lvl="2" indent="-268288">
              <a:buFont typeface="Courier New" panose="02070309020205020404" pitchFamily="49" charset="0"/>
              <a:buChar char="o"/>
            </a:pPr>
            <a:r>
              <a:rPr lang="en-US" dirty="0">
                <a:latin typeface="Calibri" panose="020F0502020204030204" pitchFamily="34" charset="0"/>
              </a:rPr>
              <a:t>In 1980: </a:t>
            </a:r>
            <a:endParaRPr lang="en-US" dirty="0" smtClean="0">
              <a:latin typeface="Calibri" panose="020F0502020204030204" pitchFamily="34" charset="0"/>
            </a:endParaRPr>
          </a:p>
          <a:p>
            <a:pPr marL="982663" lvl="3" indent="-342900">
              <a:buFont typeface="Wingdings" panose="05000000000000000000" pitchFamily="2" charset="2"/>
              <a:buChar char="§"/>
            </a:pPr>
            <a:r>
              <a:rPr lang="en-US" dirty="0" smtClean="0">
                <a:latin typeface="Calibri" panose="020F0502020204030204" pitchFamily="34" charset="0"/>
              </a:rPr>
              <a:t>P.T</a:t>
            </a:r>
            <a:r>
              <a:rPr lang="en-US" dirty="0">
                <a:latin typeface="Calibri" panose="020F0502020204030204" pitchFamily="34" charset="0"/>
              </a:rPr>
              <a:t>. </a:t>
            </a:r>
            <a:r>
              <a:rPr lang="en-US" dirty="0" err="1">
                <a:latin typeface="Calibri" panose="020F0502020204030204" pitchFamily="34" charset="0"/>
              </a:rPr>
              <a:t>Indra</a:t>
            </a:r>
            <a:r>
              <a:rPr lang="en-US" dirty="0">
                <a:latin typeface="Calibri" panose="020F0502020204030204" pitchFamily="34" charset="0"/>
              </a:rPr>
              <a:t> </a:t>
            </a:r>
            <a:r>
              <a:rPr lang="en-US" dirty="0" err="1">
                <a:latin typeface="Calibri" panose="020F0502020204030204" pitchFamily="34" charset="0"/>
              </a:rPr>
              <a:t>Karya</a:t>
            </a:r>
            <a:r>
              <a:rPr lang="en-US" dirty="0">
                <a:latin typeface="Calibri" panose="020F0502020204030204" pitchFamily="34" charset="0"/>
              </a:rPr>
              <a:t> (consulting company), and </a:t>
            </a:r>
            <a:endParaRPr lang="en-US" dirty="0" smtClean="0">
              <a:latin typeface="Calibri" panose="020F0502020204030204" pitchFamily="34" charset="0"/>
            </a:endParaRPr>
          </a:p>
          <a:p>
            <a:pPr marL="982663" lvl="3" indent="-342900">
              <a:spcAft>
                <a:spcPts val="600"/>
              </a:spcAft>
              <a:buFont typeface="Wingdings" panose="05000000000000000000" pitchFamily="2" charset="2"/>
              <a:buChar char="§"/>
            </a:pPr>
            <a:r>
              <a:rPr lang="en-US" dirty="0" smtClean="0">
                <a:latin typeface="Calibri" panose="020F0502020204030204" pitchFamily="34" charset="0"/>
              </a:rPr>
              <a:t>P.T</a:t>
            </a:r>
            <a:r>
              <a:rPr lang="en-US" dirty="0">
                <a:latin typeface="Calibri" panose="020F0502020204030204" pitchFamily="34" charset="0"/>
              </a:rPr>
              <a:t>. </a:t>
            </a:r>
            <a:r>
              <a:rPr lang="en-US" dirty="0" err="1">
                <a:latin typeface="Calibri" panose="020F0502020204030204" pitchFamily="34" charset="0"/>
              </a:rPr>
              <a:t>Brantas</a:t>
            </a:r>
            <a:r>
              <a:rPr lang="en-US" dirty="0">
                <a:latin typeface="Calibri" panose="020F0502020204030204" pitchFamily="34" charset="0"/>
              </a:rPr>
              <a:t> </a:t>
            </a:r>
            <a:r>
              <a:rPr lang="en-US" dirty="0" err="1">
                <a:latin typeface="Calibri" panose="020F0502020204030204" pitchFamily="34" charset="0"/>
              </a:rPr>
              <a:t>Abipraya</a:t>
            </a:r>
            <a:r>
              <a:rPr lang="en-US" dirty="0">
                <a:latin typeface="Calibri" panose="020F0502020204030204" pitchFamily="34" charset="0"/>
              </a:rPr>
              <a:t> (construction company). </a:t>
            </a:r>
          </a:p>
          <a:p>
            <a:pPr marL="714375" lvl="2" indent="-268288">
              <a:spcAft>
                <a:spcPts val="600"/>
              </a:spcAft>
              <a:buFont typeface="Courier New" panose="02070309020205020404" pitchFamily="49" charset="0"/>
              <a:buChar char="o"/>
            </a:pPr>
            <a:r>
              <a:rPr lang="en-US" dirty="0">
                <a:latin typeface="Calibri" panose="020F0502020204030204" pitchFamily="34" charset="0"/>
              </a:rPr>
              <a:t>In 1990: </a:t>
            </a:r>
            <a:endParaRPr lang="en-US" dirty="0" smtClean="0">
              <a:latin typeface="Calibri" panose="020F0502020204030204" pitchFamily="34" charset="0"/>
            </a:endParaRPr>
          </a:p>
          <a:p>
            <a:pPr marL="989013" lvl="2" indent="-342900">
              <a:spcAft>
                <a:spcPts val="600"/>
              </a:spcAft>
              <a:buFont typeface="Wingdings" panose="05000000000000000000" pitchFamily="2" charset="2"/>
              <a:buChar char="§"/>
            </a:pPr>
            <a:r>
              <a:rPr lang="en-US" dirty="0" smtClean="0">
                <a:latin typeface="Calibri" panose="020F0502020204030204" pitchFamily="34" charset="0"/>
              </a:rPr>
              <a:t>PJT </a:t>
            </a:r>
            <a:r>
              <a:rPr lang="en-US" dirty="0">
                <a:latin typeface="Calibri" panose="020F0502020204030204" pitchFamily="34" charset="0"/>
              </a:rPr>
              <a:t>I, a corporate RBO as the operator of the basin (</a:t>
            </a:r>
            <a:r>
              <a:rPr lang="en-US" dirty="0" err="1">
                <a:latin typeface="Calibri" panose="020F0502020204030204" pitchFamily="34" charset="0"/>
              </a:rPr>
              <a:t>Brantas</a:t>
            </a:r>
            <a:r>
              <a:rPr lang="en-US" dirty="0">
                <a:latin typeface="Calibri" panose="020F0502020204030204" pitchFamily="34" charset="0"/>
              </a:rPr>
              <a:t> WRM Agency)</a:t>
            </a:r>
          </a:p>
          <a:p>
            <a:pPr marL="355600" lvl="1" indent="-355600">
              <a:spcAft>
                <a:spcPts val="600"/>
              </a:spcAft>
              <a:buFont typeface="Arial" panose="020B0604020202020204" pitchFamily="34" charset="0"/>
              <a:buChar char="•"/>
            </a:pPr>
            <a:endParaRPr lang="en-US" sz="2400" dirty="0" smtClean="0">
              <a:latin typeface="Calibri" panose="020F0502020204030204" pitchFamily="34" charset="0"/>
            </a:endParaRPr>
          </a:p>
        </p:txBody>
      </p:sp>
      <p:sp>
        <p:nvSpPr>
          <p:cNvPr id="7" name="Title 3"/>
          <p:cNvSpPr txBox="1">
            <a:spLocks/>
          </p:cNvSpPr>
          <p:nvPr/>
        </p:nvSpPr>
        <p:spPr>
          <a:xfrm>
            <a:off x="1691680" y="238125"/>
            <a:ext cx="7223720"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2.3. Performance of the </a:t>
            </a:r>
            <a:r>
              <a:rPr lang="en-GB" sz="2800" b="1" dirty="0" err="1" smtClean="0">
                <a:solidFill>
                  <a:schemeClr val="tx2"/>
                </a:solidFill>
                <a:latin typeface="Calibri" panose="020F0502020204030204" pitchFamily="34" charset="0"/>
              </a:rPr>
              <a:t>Brantas</a:t>
            </a:r>
            <a:r>
              <a:rPr lang="en-GB" sz="2800" b="1" dirty="0" smtClean="0">
                <a:solidFill>
                  <a:schemeClr val="tx2"/>
                </a:solidFill>
                <a:latin typeface="Calibri" panose="020F0502020204030204" pitchFamily="34" charset="0"/>
              </a:rPr>
              <a:t> Project</a:t>
            </a:r>
          </a:p>
          <a:p>
            <a:pPr marL="568325" indent="-568325" algn="r">
              <a:tabLst>
                <a:tab pos="568325" algn="l"/>
              </a:tabLst>
            </a:pPr>
            <a:r>
              <a:rPr lang="en-GB" sz="2000" dirty="0" smtClean="0">
                <a:solidFill>
                  <a:schemeClr val="tx2"/>
                </a:solidFill>
                <a:latin typeface="Calibri" panose="020F0502020204030204" pitchFamily="34" charset="0"/>
              </a:rPr>
              <a:t>(3/3)</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96105726"/>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06120" y="1736836"/>
            <a:ext cx="1390313" cy="4991323"/>
            <a:chOff x="4883393" y="1714277"/>
            <a:chExt cx="1390313" cy="4991323"/>
          </a:xfrm>
        </p:grpSpPr>
        <p:pic>
          <p:nvPicPr>
            <p:cNvPr id="34" name="Picture 33" descr="100_1860"/>
            <p:cNvPicPr>
              <a:picLocks noChangeAspect="1" noChangeArrowheads="1"/>
            </p:cNvPicPr>
            <p:nvPr/>
          </p:nvPicPr>
          <p:blipFill>
            <a:blip r:embed="rId3" cstate="print"/>
            <a:srcRect/>
            <a:stretch>
              <a:fillRect/>
            </a:stretch>
          </p:blipFill>
          <p:spPr bwMode="auto">
            <a:xfrm>
              <a:off x="4883393" y="1714277"/>
              <a:ext cx="1379679" cy="938098"/>
            </a:xfrm>
            <a:prstGeom prst="rect">
              <a:avLst/>
            </a:prstGeom>
            <a:noFill/>
            <a:ln w="12700">
              <a:solidFill>
                <a:schemeClr val="accent1">
                  <a:lumMod val="75000"/>
                </a:schemeClr>
              </a:solidFill>
            </a:ln>
          </p:spPr>
        </p:pic>
        <p:pic>
          <p:nvPicPr>
            <p:cNvPr id="35" name="Picture 34" descr="P1010061"/>
            <p:cNvPicPr>
              <a:picLocks noChangeAspect="1" noChangeArrowheads="1"/>
            </p:cNvPicPr>
            <p:nvPr/>
          </p:nvPicPr>
          <p:blipFill>
            <a:blip r:embed="rId4" cstate="print"/>
            <a:srcRect/>
            <a:stretch>
              <a:fillRect/>
            </a:stretch>
          </p:blipFill>
          <p:spPr bwMode="auto">
            <a:xfrm>
              <a:off x="4894026" y="2731238"/>
              <a:ext cx="1379680" cy="933033"/>
            </a:xfrm>
            <a:prstGeom prst="rect">
              <a:avLst/>
            </a:prstGeom>
            <a:noFill/>
            <a:ln w="12700">
              <a:solidFill>
                <a:schemeClr val="accent1">
                  <a:lumMod val="75000"/>
                </a:schemeClr>
              </a:solidFill>
            </a:ln>
          </p:spPr>
        </p:pic>
        <p:pic>
          <p:nvPicPr>
            <p:cNvPr id="3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94026" y="3739722"/>
              <a:ext cx="1379679"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100_2560"/>
            <p:cNvPicPr>
              <a:picLocks noChangeAspect="1" noChangeArrowheads="1"/>
            </p:cNvPicPr>
            <p:nvPr/>
          </p:nvPicPr>
          <p:blipFill>
            <a:blip r:embed="rId6" cstate="print"/>
            <a:srcRect/>
            <a:stretch>
              <a:fillRect/>
            </a:stretch>
          </p:blipFill>
          <p:spPr bwMode="auto">
            <a:xfrm>
              <a:off x="4894026" y="4751745"/>
              <a:ext cx="1379680" cy="937592"/>
            </a:xfrm>
            <a:prstGeom prst="rect">
              <a:avLst/>
            </a:prstGeom>
            <a:noFill/>
            <a:ln w="12700">
              <a:solidFill>
                <a:schemeClr val="accent1">
                  <a:lumMod val="75000"/>
                </a:schemeClr>
              </a:solidFill>
            </a:ln>
          </p:spPr>
        </p:pic>
        <p:pic>
          <p:nvPicPr>
            <p:cNvPr id="38" name="Picture 37" descr="100_2538"/>
            <p:cNvPicPr>
              <a:picLocks noChangeAspect="1" noChangeArrowheads="1"/>
            </p:cNvPicPr>
            <p:nvPr/>
          </p:nvPicPr>
          <p:blipFill>
            <a:blip r:embed="rId7" cstate="print"/>
            <a:srcRect/>
            <a:stretch>
              <a:fillRect/>
            </a:stretch>
          </p:blipFill>
          <p:spPr bwMode="auto">
            <a:xfrm>
              <a:off x="4896175" y="5778642"/>
              <a:ext cx="1377531" cy="926958"/>
            </a:xfrm>
            <a:prstGeom prst="rect">
              <a:avLst/>
            </a:prstGeom>
            <a:noFill/>
            <a:ln w="12700">
              <a:solidFill>
                <a:schemeClr val="accent1">
                  <a:lumMod val="75000"/>
                </a:schemeClr>
              </a:solidFill>
            </a:ln>
          </p:spPr>
        </p:pic>
      </p:grpSp>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21</a:t>
            </a:fld>
            <a:endParaRPr lang="en-US" dirty="0"/>
          </a:p>
        </p:txBody>
      </p:sp>
      <p:sp>
        <p:nvSpPr>
          <p:cNvPr id="23" name="TextBox 22"/>
          <p:cNvSpPr txBox="1"/>
          <p:nvPr/>
        </p:nvSpPr>
        <p:spPr>
          <a:xfrm>
            <a:off x="1600200" y="4503334"/>
            <a:ext cx="7620000" cy="2188430"/>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smtClean="0">
                <a:latin typeface="Calibri" panose="020F0502020204030204" pitchFamily="34" charset="0"/>
              </a:rPr>
              <a:t>After almost </a:t>
            </a:r>
            <a:r>
              <a:rPr lang="en-US" sz="2000" dirty="0">
                <a:latin typeface="Calibri" panose="020F0502020204030204" pitchFamily="34" charset="0"/>
              </a:rPr>
              <a:t>30 years period of constructions (1960 – 1990) in the era of WR Development, </a:t>
            </a:r>
            <a:r>
              <a:rPr lang="en-US" sz="2000" dirty="0" err="1">
                <a:latin typeface="Calibri" panose="020F0502020204030204" pitchFamily="34" charset="0"/>
              </a:rPr>
              <a:t>Brantas</a:t>
            </a:r>
            <a:r>
              <a:rPr lang="en-US" sz="2000" dirty="0">
                <a:latin typeface="Calibri" panose="020F0502020204030204" pitchFamily="34" charset="0"/>
              </a:rPr>
              <a:t> River Basin encountered specific </a:t>
            </a:r>
            <a:r>
              <a:rPr lang="en-US" sz="2000" dirty="0" smtClean="0">
                <a:latin typeface="Calibri" panose="020F0502020204030204" pitchFamily="34" charset="0"/>
              </a:rPr>
              <a:t>problems: no institutional perform O&amp;M, not sufficient financial sources for O&amp;M and degradation of WR infrastructures.  </a:t>
            </a:r>
          </a:p>
          <a:p>
            <a:pPr marL="342900" indent="-342900">
              <a:spcAft>
                <a:spcPts val="600"/>
              </a:spcAft>
              <a:buFont typeface="Arial" panose="020B0604020202020204" pitchFamily="34" charset="0"/>
              <a:buChar char="•"/>
            </a:pPr>
            <a:r>
              <a:rPr lang="en-US" sz="2000" dirty="0">
                <a:latin typeface="Calibri" panose="020F0502020204030204" pitchFamily="34" charset="0"/>
              </a:rPr>
              <a:t>To realize the development objectives, it needs permanent and neutral institution supported by professional staffs and adequate </a:t>
            </a:r>
            <a:r>
              <a:rPr lang="en-US" sz="2000" dirty="0" smtClean="0">
                <a:latin typeface="Calibri" panose="020F0502020204030204" pitchFamily="34" charset="0"/>
              </a:rPr>
              <a:t> sustainable budget </a:t>
            </a:r>
            <a:r>
              <a:rPr lang="en-US" sz="2000" dirty="0">
                <a:latin typeface="Calibri" panose="020F0502020204030204" pitchFamily="34" charset="0"/>
              </a:rPr>
              <a:t>to perform effective O&amp;M of the systems</a:t>
            </a:r>
          </a:p>
        </p:txBody>
      </p:sp>
      <p:pic>
        <p:nvPicPr>
          <p:cNvPr id="24" name="Picture 23"/>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86400" y="1760872"/>
            <a:ext cx="3429000" cy="2653125"/>
          </a:xfrm>
          <a:prstGeom prst="rect">
            <a:avLst/>
          </a:prstGeom>
          <a:noFill/>
        </p:spPr>
      </p:pic>
      <p:sp>
        <p:nvSpPr>
          <p:cNvPr id="25" name="TextBox 24"/>
          <p:cNvSpPr txBox="1"/>
          <p:nvPr/>
        </p:nvSpPr>
        <p:spPr>
          <a:xfrm>
            <a:off x="1600200" y="1600200"/>
            <a:ext cx="3733800" cy="2950431"/>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a:latin typeface="Calibri" panose="020F0502020204030204" pitchFamily="34" charset="0"/>
              </a:rPr>
              <a:t>Construction phase aims to realize physical infrastructures </a:t>
            </a:r>
            <a:r>
              <a:rPr lang="en-US" sz="2000" dirty="0" smtClean="0">
                <a:latin typeface="Calibri" panose="020F0502020204030204" pitchFamily="34" charset="0"/>
              </a:rPr>
              <a:t>as a means to realize the intended benefits. </a:t>
            </a:r>
          </a:p>
          <a:p>
            <a:pPr marL="342900" indent="-342900">
              <a:spcAft>
                <a:spcPts val="600"/>
              </a:spcAft>
              <a:buFont typeface="Arial" panose="020B0604020202020204" pitchFamily="34" charset="0"/>
              <a:buChar char="•"/>
            </a:pPr>
            <a:r>
              <a:rPr lang="en-US" sz="2000" dirty="0" smtClean="0">
                <a:latin typeface="Calibri" panose="020F0502020204030204" pitchFamily="34" charset="0"/>
              </a:rPr>
              <a:t>After construction, it had to deal with a period to achieve the objectives of the project. It is the period of O&amp;M of the infrastructures. </a:t>
            </a:r>
            <a:endParaRPr lang="en-US" sz="2000" dirty="0">
              <a:latin typeface="Calibri" panose="020F0502020204030204" pitchFamily="34" charset="0"/>
            </a:endParaRPr>
          </a:p>
        </p:txBody>
      </p:sp>
      <p:sp>
        <p:nvSpPr>
          <p:cNvPr id="13" name="Title 3"/>
          <p:cNvSpPr txBox="1">
            <a:spLocks/>
          </p:cNvSpPr>
          <p:nvPr/>
        </p:nvSpPr>
        <p:spPr>
          <a:xfrm>
            <a:off x="1367644" y="238125"/>
            <a:ext cx="7547756"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3.1. </a:t>
            </a:r>
            <a:r>
              <a:rPr lang="en-GB" sz="2800" b="1" dirty="0" err="1" smtClean="0">
                <a:solidFill>
                  <a:schemeClr val="tx2"/>
                </a:solidFill>
                <a:latin typeface="Calibri" panose="020F0502020204030204" pitchFamily="34" charset="0"/>
              </a:rPr>
              <a:t>Jasa</a:t>
            </a:r>
            <a:r>
              <a:rPr lang="en-GB" sz="2800" b="1" dirty="0" smtClean="0">
                <a:solidFill>
                  <a:schemeClr val="tx2"/>
                </a:solidFill>
                <a:latin typeface="Calibri" panose="020F0502020204030204" pitchFamily="34" charset="0"/>
              </a:rPr>
              <a:t> </a:t>
            </a:r>
            <a:r>
              <a:rPr lang="en-GB" sz="2800" b="1" dirty="0" err="1" smtClean="0">
                <a:solidFill>
                  <a:schemeClr val="tx2"/>
                </a:solidFill>
                <a:latin typeface="Calibri" panose="020F0502020204030204" pitchFamily="34" charset="0"/>
              </a:rPr>
              <a:t>Tirta</a:t>
            </a:r>
            <a:r>
              <a:rPr lang="en-GB" sz="2800" b="1" dirty="0" smtClean="0">
                <a:solidFill>
                  <a:schemeClr val="tx2"/>
                </a:solidFill>
                <a:latin typeface="Calibri" panose="020F0502020204030204" pitchFamily="34" charset="0"/>
              </a:rPr>
              <a:t> I Public Corporation</a:t>
            </a:r>
          </a:p>
          <a:p>
            <a:pPr marL="568325" indent="-568325" algn="r">
              <a:tabLst>
                <a:tab pos="568325" algn="l"/>
              </a:tabLst>
            </a:pPr>
            <a:r>
              <a:rPr lang="en-GB" sz="2000" dirty="0" smtClean="0">
                <a:solidFill>
                  <a:schemeClr val="tx2"/>
                </a:solidFill>
                <a:latin typeface="Calibri" panose="020F0502020204030204" pitchFamily="34" charset="0"/>
              </a:rPr>
              <a:t>(1/4)</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24218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22</a:t>
            </a:fld>
            <a:endParaRPr lang="en-US" dirty="0"/>
          </a:p>
        </p:txBody>
      </p:sp>
      <p:grpSp>
        <p:nvGrpSpPr>
          <p:cNvPr id="13" name="Group 12"/>
          <p:cNvGrpSpPr/>
          <p:nvPr/>
        </p:nvGrpSpPr>
        <p:grpSpPr>
          <a:xfrm>
            <a:off x="136634" y="1781292"/>
            <a:ext cx="1391999" cy="4984742"/>
            <a:chOff x="4885949" y="1710225"/>
            <a:chExt cx="1391999" cy="4984742"/>
          </a:xfrm>
        </p:grpSpPr>
        <p:pic>
          <p:nvPicPr>
            <p:cNvPr id="1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1600200" y="1600200"/>
            <a:ext cx="7467600" cy="5029200"/>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smtClean="0">
                <a:solidFill>
                  <a:srgbClr val="000000"/>
                </a:solidFill>
                <a:latin typeface="Calibri" panose="020F0502020204030204" pitchFamily="34" charset="0"/>
              </a:rPr>
              <a:t>Legal basic of PJT I establishment: GR No. 5/1990 replaced by GR 93/1999 newly </a:t>
            </a:r>
            <a:r>
              <a:rPr lang="en-US" sz="2000" dirty="0">
                <a:solidFill>
                  <a:srgbClr val="000000"/>
                </a:solidFill>
                <a:latin typeface="Calibri" panose="020F0502020204030204" pitchFamily="34" charset="0"/>
              </a:rPr>
              <a:t>u</a:t>
            </a:r>
            <a:r>
              <a:rPr lang="en-US" sz="2000" dirty="0" smtClean="0">
                <a:solidFill>
                  <a:srgbClr val="000000"/>
                </a:solidFill>
                <a:latin typeface="Calibri" panose="020F0502020204030204" pitchFamily="34" charset="0"/>
              </a:rPr>
              <a:t>pdated by GR 46/2010</a:t>
            </a:r>
          </a:p>
          <a:p>
            <a:pPr marL="342900" indent="-342900">
              <a:spcAft>
                <a:spcPts val="600"/>
              </a:spcAft>
              <a:buFont typeface="Arial" panose="020B0604020202020204" pitchFamily="34" charset="0"/>
              <a:buChar char="•"/>
            </a:pPr>
            <a:r>
              <a:rPr lang="en-US" sz="2000" dirty="0" smtClean="0">
                <a:solidFill>
                  <a:srgbClr val="000000"/>
                </a:solidFill>
                <a:latin typeface="Calibri" panose="020F0502020204030204" pitchFamily="34" charset="0"/>
              </a:rPr>
              <a:t>PJT I is a corporate typed RBO having tasks </a:t>
            </a:r>
            <a:r>
              <a:rPr lang="en-US" sz="2000" dirty="0">
                <a:solidFill>
                  <a:srgbClr val="000000"/>
                </a:solidFill>
                <a:latin typeface="Calibri" panose="020F0502020204030204" pitchFamily="34" charset="0"/>
              </a:rPr>
              <a:t>and responsibilities </a:t>
            </a:r>
            <a:r>
              <a:rPr lang="en-US" sz="2000" dirty="0" smtClean="0">
                <a:solidFill>
                  <a:srgbClr val="000000"/>
                </a:solidFill>
                <a:latin typeface="Calibri" panose="020F0502020204030204" pitchFamily="34" charset="0"/>
              </a:rPr>
              <a:t>to:</a:t>
            </a:r>
          </a:p>
          <a:p>
            <a:pPr marL="725488" indent="-363538">
              <a:spcAft>
                <a:spcPts val="0"/>
              </a:spcAft>
              <a:buFont typeface="Courier New" panose="02070309020205020404" pitchFamily="49" charset="0"/>
              <a:buChar char="o"/>
              <a:tabLst>
                <a:tab pos="346075" algn="l"/>
              </a:tabLst>
            </a:pPr>
            <a:r>
              <a:rPr lang="en-US" dirty="0" smtClean="0">
                <a:latin typeface="Calibri" panose="020F0502020204030204" pitchFamily="34" charset="0"/>
              </a:rPr>
              <a:t>conduct </a:t>
            </a:r>
            <a:r>
              <a:rPr lang="en-US" dirty="0">
                <a:latin typeface="Calibri" panose="020F0502020204030204" pitchFamily="34" charset="0"/>
              </a:rPr>
              <a:t>business on water resources in the </a:t>
            </a:r>
            <a:r>
              <a:rPr lang="en-US" dirty="0" smtClean="0">
                <a:latin typeface="Calibri" panose="020F0502020204030204" pitchFamily="34" charset="0"/>
              </a:rPr>
              <a:t>basins, and</a:t>
            </a:r>
          </a:p>
          <a:p>
            <a:pPr marL="725488" indent="-363538">
              <a:spcAft>
                <a:spcPts val="600"/>
              </a:spcAft>
              <a:buFont typeface="Courier New" panose="02070309020205020404" pitchFamily="49" charset="0"/>
              <a:buChar char="o"/>
              <a:tabLst>
                <a:tab pos="346075" algn="l"/>
              </a:tabLst>
            </a:pPr>
            <a:r>
              <a:rPr lang="en-US" dirty="0" smtClean="0">
                <a:latin typeface="Calibri" panose="020F0502020204030204" pitchFamily="34" charset="0"/>
              </a:rPr>
              <a:t>conduct </a:t>
            </a:r>
            <a:r>
              <a:rPr lang="en-US" dirty="0">
                <a:latin typeface="Calibri" panose="020F0502020204030204" pitchFamily="34" charset="0"/>
              </a:rPr>
              <a:t>part of </a:t>
            </a:r>
            <a:r>
              <a:rPr lang="en-US" dirty="0" smtClean="0">
                <a:latin typeface="Calibri" panose="020F0502020204030204" pitchFamily="34" charset="0"/>
              </a:rPr>
              <a:t>the tasks </a:t>
            </a:r>
            <a:r>
              <a:rPr lang="en-US" dirty="0">
                <a:latin typeface="Calibri" panose="020F0502020204030204" pitchFamily="34" charset="0"/>
              </a:rPr>
              <a:t>and responsibilities of the Government on WRM in </a:t>
            </a:r>
            <a:r>
              <a:rPr lang="en-US" dirty="0" err="1">
                <a:latin typeface="Calibri" panose="020F0502020204030204" pitchFamily="34" charset="0"/>
              </a:rPr>
              <a:t>Brantas</a:t>
            </a:r>
            <a:r>
              <a:rPr lang="en-US" dirty="0">
                <a:latin typeface="Calibri" panose="020F0502020204030204" pitchFamily="34" charset="0"/>
              </a:rPr>
              <a:t> </a:t>
            </a:r>
            <a:r>
              <a:rPr lang="en-US" dirty="0" smtClean="0">
                <a:latin typeface="Calibri" panose="020F0502020204030204" pitchFamily="34" charset="0"/>
              </a:rPr>
              <a:t>RB </a:t>
            </a:r>
            <a:r>
              <a:rPr lang="en-US" dirty="0">
                <a:latin typeface="Calibri" panose="020F0502020204030204" pitchFamily="34" charset="0"/>
              </a:rPr>
              <a:t>and Bg. Solo </a:t>
            </a:r>
            <a:r>
              <a:rPr lang="en-US" dirty="0" smtClean="0">
                <a:latin typeface="Calibri" panose="020F0502020204030204" pitchFamily="34" charset="0"/>
              </a:rPr>
              <a:t>RB</a:t>
            </a:r>
          </a:p>
          <a:p>
            <a:pPr marL="341313" indent="-341313">
              <a:spcAft>
                <a:spcPts val="600"/>
              </a:spcAft>
              <a:buFont typeface="Arial" panose="020B0604020202020204" pitchFamily="34" charset="0"/>
              <a:buChar char="•"/>
              <a:tabLst>
                <a:tab pos="346075" algn="l"/>
              </a:tabLst>
            </a:pPr>
            <a:r>
              <a:rPr lang="en-US" sz="2000" dirty="0" smtClean="0">
                <a:latin typeface="Calibri" panose="020F0502020204030204" pitchFamily="34" charset="0"/>
              </a:rPr>
              <a:t>PJT I is authorized to collect, receive and use the revenue from WSF to finance all tasks &amp; responsibilities:</a:t>
            </a:r>
          </a:p>
          <a:p>
            <a:pPr marL="684213"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Funding sources for WRM: (</a:t>
            </a:r>
            <a:r>
              <a:rPr lang="en-US" dirty="0" err="1" smtClean="0">
                <a:latin typeface="Calibri" panose="020F0502020204030204" pitchFamily="34" charset="0"/>
              </a:rPr>
              <a:t>i</a:t>
            </a:r>
            <a:r>
              <a:rPr lang="en-US" dirty="0" smtClean="0">
                <a:latin typeface="Calibri" panose="020F0502020204030204" pitchFamily="34" charset="0"/>
              </a:rPr>
              <a:t>) government budget; (ii) private budget; and (iii) WRM services fee (WSF) (Law No. 11/1974 &amp; GR No. 6/1981; replaced by Law No. 7/2004 &amp; GR No. 46/2010);</a:t>
            </a:r>
          </a:p>
          <a:p>
            <a:pPr marL="684213" indent="-342900">
              <a:spcAft>
                <a:spcPts val="600"/>
              </a:spcAft>
              <a:buFont typeface="Courier New" panose="02070309020205020404" pitchFamily="49" charset="0"/>
              <a:buChar char="o"/>
              <a:tabLst>
                <a:tab pos="346075" algn="l"/>
              </a:tabLst>
            </a:pPr>
            <a:r>
              <a:rPr lang="en-US" dirty="0" smtClean="0">
                <a:latin typeface="Calibri" panose="020F0502020204030204" pitchFamily="34" charset="0"/>
              </a:rPr>
              <a:t>WSF </a:t>
            </a:r>
            <a:r>
              <a:rPr lang="en-US" dirty="0">
                <a:latin typeface="Calibri" panose="020F0502020204030204" pitchFamily="34" charset="0"/>
              </a:rPr>
              <a:t>is levied for business activities, i.e. </a:t>
            </a:r>
            <a:r>
              <a:rPr lang="en-US" dirty="0" smtClean="0">
                <a:latin typeface="Calibri" panose="020F0502020204030204" pitchFamily="34" charset="0"/>
              </a:rPr>
              <a:t>domestic and industry </a:t>
            </a:r>
            <a:r>
              <a:rPr lang="en-US" dirty="0">
                <a:latin typeface="Calibri" panose="020F0502020204030204" pitchFamily="34" charset="0"/>
              </a:rPr>
              <a:t>water supply, </a:t>
            </a:r>
            <a:r>
              <a:rPr lang="en-US" dirty="0" smtClean="0">
                <a:latin typeface="Calibri" panose="020F0502020204030204" pitchFamily="34" charset="0"/>
              </a:rPr>
              <a:t>and </a:t>
            </a:r>
            <a:r>
              <a:rPr lang="en-US" dirty="0">
                <a:latin typeface="Calibri" panose="020F0502020204030204" pitchFamily="34" charset="0"/>
              </a:rPr>
              <a:t>hydroelectric power generation (irrigations, the biggest water users, are exempted to pay </a:t>
            </a:r>
            <a:r>
              <a:rPr lang="en-US" dirty="0" smtClean="0">
                <a:latin typeface="Calibri" panose="020F0502020204030204" pitchFamily="34" charset="0"/>
              </a:rPr>
              <a:t>WSF).</a:t>
            </a:r>
            <a:endParaRPr lang="en-US" dirty="0">
              <a:latin typeface="Calibri" panose="020F0502020204030204" pitchFamily="34" charset="0"/>
            </a:endParaRPr>
          </a:p>
          <a:p>
            <a:pPr marL="341313" indent="-341313">
              <a:spcAft>
                <a:spcPts val="600"/>
              </a:spcAft>
              <a:buFont typeface="Arial" panose="020B0604020202020204" pitchFamily="34" charset="0"/>
              <a:buChar char="•"/>
              <a:tabLst>
                <a:tab pos="346075" algn="l"/>
              </a:tabLst>
            </a:pPr>
            <a:endParaRPr lang="en-US" sz="2400" dirty="0">
              <a:solidFill>
                <a:srgbClr val="002060"/>
              </a:solidFill>
              <a:latin typeface="Calibri" panose="020F0502020204030204" pitchFamily="34" charset="0"/>
            </a:endParaRPr>
          </a:p>
          <a:p>
            <a:pPr marL="630238" indent="-630238">
              <a:spcAft>
                <a:spcPts val="600"/>
              </a:spcAft>
              <a:tabLst>
                <a:tab pos="346075" algn="l"/>
              </a:tabLst>
            </a:pPr>
            <a:endParaRPr lang="en-US" sz="2000" dirty="0" smtClean="0">
              <a:solidFill>
                <a:srgbClr val="002060"/>
              </a:solidFill>
              <a:latin typeface="Calibri" panose="020F0502020204030204" pitchFamily="34" charset="0"/>
            </a:endParaRPr>
          </a:p>
        </p:txBody>
      </p:sp>
      <p:sp>
        <p:nvSpPr>
          <p:cNvPr id="11" name="Title 3"/>
          <p:cNvSpPr txBox="1">
            <a:spLocks/>
          </p:cNvSpPr>
          <p:nvPr/>
        </p:nvSpPr>
        <p:spPr>
          <a:xfrm>
            <a:off x="1367644" y="238125"/>
            <a:ext cx="7547756"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3.1. </a:t>
            </a:r>
            <a:r>
              <a:rPr lang="en-GB" sz="2800" b="1" dirty="0" err="1" smtClean="0">
                <a:solidFill>
                  <a:schemeClr val="tx2"/>
                </a:solidFill>
                <a:latin typeface="Calibri" panose="020F0502020204030204" pitchFamily="34" charset="0"/>
              </a:rPr>
              <a:t>Jasa</a:t>
            </a:r>
            <a:r>
              <a:rPr lang="en-GB" sz="2800" b="1" dirty="0" smtClean="0">
                <a:solidFill>
                  <a:schemeClr val="tx2"/>
                </a:solidFill>
                <a:latin typeface="Calibri" panose="020F0502020204030204" pitchFamily="34" charset="0"/>
              </a:rPr>
              <a:t> </a:t>
            </a:r>
            <a:r>
              <a:rPr lang="en-GB" sz="2800" b="1" dirty="0" err="1" smtClean="0">
                <a:solidFill>
                  <a:schemeClr val="tx2"/>
                </a:solidFill>
                <a:latin typeface="Calibri" panose="020F0502020204030204" pitchFamily="34" charset="0"/>
              </a:rPr>
              <a:t>Tirta</a:t>
            </a:r>
            <a:r>
              <a:rPr lang="en-GB" sz="2800" b="1" dirty="0" smtClean="0">
                <a:solidFill>
                  <a:schemeClr val="tx2"/>
                </a:solidFill>
                <a:latin typeface="Calibri" panose="020F0502020204030204" pitchFamily="34" charset="0"/>
              </a:rPr>
              <a:t> I Public Corporation</a:t>
            </a:r>
          </a:p>
          <a:p>
            <a:pPr marL="568325" indent="-568325" algn="r">
              <a:tabLst>
                <a:tab pos="568325" algn="l"/>
              </a:tabLst>
            </a:pPr>
            <a:r>
              <a:rPr lang="en-GB" sz="2000" dirty="0" smtClean="0">
                <a:solidFill>
                  <a:schemeClr val="tx2"/>
                </a:solidFill>
                <a:latin typeface="Calibri" panose="020F0502020204030204" pitchFamily="34" charset="0"/>
              </a:rPr>
              <a:t>(2/4)</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50747008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23</a:t>
            </a:fld>
            <a:endParaRPr lang="en-US" dirty="0"/>
          </a:p>
        </p:txBody>
      </p:sp>
      <p:grpSp>
        <p:nvGrpSpPr>
          <p:cNvPr id="13" name="Group 12"/>
          <p:cNvGrpSpPr/>
          <p:nvPr/>
        </p:nvGrpSpPr>
        <p:grpSpPr>
          <a:xfrm>
            <a:off x="136634" y="1781292"/>
            <a:ext cx="1391999" cy="4984742"/>
            <a:chOff x="4885949" y="1710225"/>
            <a:chExt cx="1391999" cy="4984742"/>
          </a:xfrm>
        </p:grpSpPr>
        <p:pic>
          <p:nvPicPr>
            <p:cNvPr id="1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1600200" y="1600200"/>
            <a:ext cx="7467600" cy="5029200"/>
          </a:xfrm>
          <a:prstGeom prst="rect">
            <a:avLst/>
          </a:prstGeom>
          <a:noFill/>
        </p:spPr>
        <p:txBody>
          <a:bodyPr wrap="square" rtlCol="0">
            <a:noAutofit/>
          </a:bodyPr>
          <a:lstStyle/>
          <a:p>
            <a:pPr eaLnBrk="1" hangingPunct="1">
              <a:spcAft>
                <a:spcPts val="600"/>
              </a:spcAft>
            </a:pPr>
            <a:r>
              <a:rPr lang="en-GB" sz="2000" dirty="0" smtClean="0">
                <a:latin typeface="Calibri" panose="020F0502020204030204" pitchFamily="34" charset="0"/>
              </a:rPr>
              <a:t>Under </a:t>
            </a:r>
            <a:r>
              <a:rPr lang="en-GB" sz="2000" dirty="0">
                <a:latin typeface="Calibri" panose="020F0502020204030204" pitchFamily="34" charset="0"/>
              </a:rPr>
              <a:t>the </a:t>
            </a:r>
            <a:r>
              <a:rPr lang="en-GB" sz="2000" dirty="0" smtClean="0">
                <a:latin typeface="Calibri" panose="020F0502020204030204" pitchFamily="34" charset="0"/>
              </a:rPr>
              <a:t>Law No. 11/1974 replaced by Law No. 7/2004 </a:t>
            </a:r>
            <a:r>
              <a:rPr lang="en-GB" sz="2000" dirty="0">
                <a:latin typeface="Calibri" panose="020F0502020204030204" pitchFamily="34" charset="0"/>
              </a:rPr>
              <a:t>on Water Resources, the Indonesia Government has enacted </a:t>
            </a:r>
            <a:r>
              <a:rPr lang="en-GB" sz="2000" dirty="0" smtClean="0">
                <a:latin typeface="Calibri" panose="020F0502020204030204" pitchFamily="34" charset="0"/>
              </a:rPr>
              <a:t>2 (two) </a:t>
            </a:r>
            <a:r>
              <a:rPr lang="en-GB" sz="2000" dirty="0">
                <a:latin typeface="Calibri" panose="020F0502020204030204" pitchFamily="34" charset="0"/>
              </a:rPr>
              <a:t>types of </a:t>
            </a:r>
            <a:r>
              <a:rPr lang="en-GB" sz="2000" dirty="0" smtClean="0">
                <a:latin typeface="Calibri" panose="020F0502020204030204" pitchFamily="34" charset="0"/>
              </a:rPr>
              <a:t>RBOs: </a:t>
            </a:r>
            <a:endParaRPr lang="en-GB" sz="2000" dirty="0">
              <a:latin typeface="Calibri" panose="020F0502020204030204" pitchFamily="34" charset="0"/>
            </a:endParaRPr>
          </a:p>
          <a:p>
            <a:pPr marL="358775" lvl="1" indent="-342900" eaLnBrk="1" hangingPunct="1">
              <a:spcAft>
                <a:spcPts val="600"/>
              </a:spcAft>
              <a:buFont typeface="Arial" panose="020B0604020202020204" pitchFamily="34" charset="0"/>
              <a:buChar char="•"/>
            </a:pPr>
            <a:r>
              <a:rPr lang="en-GB" dirty="0">
                <a:latin typeface="Calibri" panose="020F0502020204030204" pitchFamily="34" charset="0"/>
              </a:rPr>
              <a:t>Public </a:t>
            </a:r>
            <a:r>
              <a:rPr lang="en-GB" dirty="0" smtClean="0">
                <a:latin typeface="Calibri" panose="020F0502020204030204" pitchFamily="34" charset="0"/>
              </a:rPr>
              <a:t>Utility RBO</a:t>
            </a:r>
            <a:r>
              <a:rPr lang="en-GB" dirty="0">
                <a:latin typeface="Calibri" panose="020F0502020204030204" pitchFamily="34" charset="0"/>
              </a:rPr>
              <a:t>: It is government body, placed under supervision of the government, </a:t>
            </a:r>
            <a:r>
              <a:rPr lang="en-GB" dirty="0" smtClean="0">
                <a:latin typeface="Calibri" panose="020F0502020204030204" pitchFamily="34" charset="0"/>
              </a:rPr>
              <a:t>strong legitimacy, managed </a:t>
            </a:r>
            <a:r>
              <a:rPr lang="en-GB" dirty="0">
                <a:latin typeface="Calibri" panose="020F0502020204030204" pitchFamily="34" charset="0"/>
              </a:rPr>
              <a:t>and staffed by government </a:t>
            </a:r>
            <a:r>
              <a:rPr lang="en-GB" dirty="0" smtClean="0">
                <a:latin typeface="Calibri" panose="020F0502020204030204" pitchFamily="34" charset="0"/>
              </a:rPr>
              <a:t>employees (30 </a:t>
            </a:r>
            <a:r>
              <a:rPr lang="en-GB" dirty="0">
                <a:latin typeface="Calibri" panose="020F0502020204030204" pitchFamily="34" charset="0"/>
              </a:rPr>
              <a:t>RBOs </a:t>
            </a:r>
            <a:r>
              <a:rPr lang="en-GB" dirty="0" smtClean="0">
                <a:latin typeface="Calibri" panose="020F0502020204030204" pitchFamily="34" charset="0"/>
              </a:rPr>
              <a:t>- Central Government </a:t>
            </a:r>
            <a:r>
              <a:rPr lang="en-GB" dirty="0">
                <a:latin typeface="Calibri" panose="020F0502020204030204" pitchFamily="34" charset="0"/>
              </a:rPr>
              <a:t>and </a:t>
            </a:r>
            <a:r>
              <a:rPr lang="en-GB" dirty="0" smtClean="0">
                <a:latin typeface="Calibri" panose="020F0502020204030204" pitchFamily="34" charset="0"/>
              </a:rPr>
              <a:t>50 RBOs - Provincial Government). </a:t>
            </a:r>
          </a:p>
          <a:p>
            <a:pPr marL="358775" lvl="1" indent="-342900">
              <a:spcAft>
                <a:spcPts val="600"/>
              </a:spcAft>
              <a:buFont typeface="Arial" panose="020B0604020202020204" pitchFamily="34" charset="0"/>
              <a:buChar char="•"/>
            </a:pPr>
            <a:r>
              <a:rPr lang="en-GB" dirty="0" smtClean="0">
                <a:latin typeface="Calibri" panose="020F0502020204030204" pitchFamily="34" charset="0"/>
              </a:rPr>
              <a:t>Corporate RBO: It is a RBO </a:t>
            </a:r>
            <a:r>
              <a:rPr lang="en-US" dirty="0" smtClean="0">
                <a:latin typeface="Calibri" panose="020F0502020204030204" pitchFamily="34" charset="0"/>
              </a:rPr>
              <a:t>in </a:t>
            </a:r>
            <a:r>
              <a:rPr lang="en-US" dirty="0">
                <a:latin typeface="Calibri" panose="020F0502020204030204" pitchFamily="34" charset="0"/>
              </a:rPr>
              <a:t>form of </a:t>
            </a:r>
            <a:r>
              <a:rPr lang="en-US" dirty="0" smtClean="0">
                <a:latin typeface="Calibri" panose="020F0502020204030204" pitchFamily="34" charset="0"/>
              </a:rPr>
              <a:t>corporation </a:t>
            </a:r>
            <a:r>
              <a:rPr lang="en-US" dirty="0">
                <a:latin typeface="Calibri" panose="020F0502020204030204" pitchFamily="34" charset="0"/>
              </a:rPr>
              <a:t>owned by the </a:t>
            </a:r>
            <a:r>
              <a:rPr lang="en-US" dirty="0" smtClean="0">
                <a:latin typeface="Calibri" panose="020F0502020204030204" pitchFamily="34" charset="0"/>
              </a:rPr>
              <a:t>Government to </a:t>
            </a:r>
            <a:r>
              <a:rPr lang="en-US" dirty="0">
                <a:latin typeface="Calibri" panose="020F0502020204030204" pitchFamily="34" charset="0"/>
              </a:rPr>
              <a:t>implement part of the Government responsible in </a:t>
            </a:r>
            <a:r>
              <a:rPr lang="en-US" dirty="0" smtClean="0">
                <a:latin typeface="Calibri" panose="020F0502020204030204" pitchFamily="34" charset="0"/>
              </a:rPr>
              <a:t>WRDM. </a:t>
            </a:r>
            <a:r>
              <a:rPr lang="en-US" dirty="0">
                <a:latin typeface="Calibri" panose="020F0502020204030204" pitchFamily="34" charset="0"/>
              </a:rPr>
              <a:t>R</a:t>
            </a:r>
            <a:r>
              <a:rPr lang="en-US" dirty="0" smtClean="0">
                <a:latin typeface="Calibri" panose="020F0502020204030204" pitchFamily="34" charset="0"/>
              </a:rPr>
              <a:t>esponsible to the Government </a:t>
            </a:r>
            <a:r>
              <a:rPr lang="en-US" dirty="0">
                <a:latin typeface="Calibri" panose="020F0502020204030204" pitchFamily="34" charset="0"/>
              </a:rPr>
              <a:t>for </a:t>
            </a:r>
            <a:r>
              <a:rPr lang="en-US" dirty="0" smtClean="0">
                <a:latin typeface="Calibri" panose="020F0502020204030204" pitchFamily="34" charset="0"/>
              </a:rPr>
              <a:t>its activities </a:t>
            </a:r>
            <a:r>
              <a:rPr lang="en-US" dirty="0">
                <a:latin typeface="Calibri" panose="020F0502020204030204" pitchFamily="34" charset="0"/>
              </a:rPr>
              <a:t>but otherwise operating as an </a:t>
            </a:r>
            <a:r>
              <a:rPr lang="en-US" dirty="0" smtClean="0">
                <a:latin typeface="Calibri" panose="020F0502020204030204" pitchFamily="34" charset="0"/>
              </a:rPr>
              <a:t>independent and </a:t>
            </a:r>
            <a:r>
              <a:rPr lang="en-US" dirty="0">
                <a:latin typeface="Calibri" panose="020F0502020204030204" pitchFamily="34" charset="0"/>
              </a:rPr>
              <a:t>financially </a:t>
            </a:r>
            <a:r>
              <a:rPr lang="en-US" dirty="0" smtClean="0">
                <a:latin typeface="Calibri" panose="020F0502020204030204" pitchFamily="34" charset="0"/>
              </a:rPr>
              <a:t>autonomous legal entity (</a:t>
            </a:r>
            <a:r>
              <a:rPr lang="en-GB" dirty="0">
                <a:latin typeface="Calibri" panose="020F0502020204030204" pitchFamily="34" charset="0"/>
              </a:rPr>
              <a:t>2 </a:t>
            </a:r>
            <a:r>
              <a:rPr lang="en-GB" dirty="0" smtClean="0">
                <a:latin typeface="Calibri" panose="020F0502020204030204" pitchFamily="34" charset="0"/>
              </a:rPr>
              <a:t>RBOs: PJT-I </a:t>
            </a:r>
            <a:r>
              <a:rPr lang="en-GB" dirty="0">
                <a:latin typeface="Calibri" panose="020F0502020204030204" pitchFamily="34" charset="0"/>
              </a:rPr>
              <a:t>and PJT-II). </a:t>
            </a:r>
          </a:p>
          <a:p>
            <a:pPr>
              <a:spcAft>
                <a:spcPts val="600"/>
              </a:spcAft>
              <a:tabLst>
                <a:tab pos="346075" algn="l"/>
              </a:tabLst>
            </a:pPr>
            <a:r>
              <a:rPr lang="en-US" sz="2000" dirty="0" smtClean="0">
                <a:latin typeface="Calibri" panose="020F0502020204030204" pitchFamily="34" charset="0"/>
              </a:rPr>
              <a:t>Some of Public Utility RBOs are prepared to “</a:t>
            </a:r>
            <a:r>
              <a:rPr lang="en-US" sz="2000" i="1" dirty="0" smtClean="0">
                <a:latin typeface="Calibri" panose="020F0502020204030204" pitchFamily="34" charset="0"/>
              </a:rPr>
              <a:t>quasi typed Corporate RBOs</a:t>
            </a:r>
            <a:r>
              <a:rPr lang="en-US" sz="2000" dirty="0" smtClean="0">
                <a:latin typeface="Calibri" panose="020F0502020204030204" pitchFamily="34" charset="0"/>
              </a:rPr>
              <a:t>”. If </a:t>
            </a:r>
            <a:r>
              <a:rPr lang="en-US" sz="2000" dirty="0">
                <a:latin typeface="Calibri" panose="020F0502020204030204" pitchFamily="34" charset="0"/>
              </a:rPr>
              <a:t>in </a:t>
            </a:r>
            <a:r>
              <a:rPr lang="en-US" sz="2000" dirty="0" smtClean="0">
                <a:latin typeface="Calibri" panose="020F0502020204030204" pitchFamily="34" charset="0"/>
              </a:rPr>
              <a:t>future</a:t>
            </a:r>
            <a:r>
              <a:rPr lang="en-US" sz="2000" dirty="0">
                <a:latin typeface="Calibri" panose="020F0502020204030204" pitchFamily="34" charset="0"/>
              </a:rPr>
              <a:t>, the financial aspect </a:t>
            </a:r>
            <a:r>
              <a:rPr lang="en-US" sz="2000" dirty="0" smtClean="0">
                <a:latin typeface="Calibri" panose="020F0502020204030204" pitchFamily="34" charset="0"/>
              </a:rPr>
              <a:t>improves</a:t>
            </a:r>
            <a:r>
              <a:rPr lang="en-US" sz="2000" dirty="0">
                <a:latin typeface="Calibri" panose="020F0502020204030204" pitchFamily="34" charset="0"/>
              </a:rPr>
              <a:t>, they will be transformed into </a:t>
            </a:r>
            <a:r>
              <a:rPr lang="en-US" sz="2000" dirty="0" smtClean="0">
                <a:latin typeface="Calibri" panose="020F0502020204030204" pitchFamily="34" charset="0"/>
              </a:rPr>
              <a:t>corporate RBOs.</a:t>
            </a:r>
          </a:p>
          <a:p>
            <a:pPr>
              <a:spcAft>
                <a:spcPts val="600"/>
              </a:spcAft>
              <a:tabLst>
                <a:tab pos="346075" algn="l"/>
              </a:tabLst>
            </a:pPr>
            <a:endParaRPr lang="en-US" sz="2000" dirty="0" smtClean="0">
              <a:latin typeface="Calibri" panose="020F0502020204030204" pitchFamily="34" charset="0"/>
            </a:endParaRPr>
          </a:p>
          <a:p>
            <a:pPr marL="630238" indent="-630238">
              <a:spcAft>
                <a:spcPts val="600"/>
              </a:spcAft>
              <a:tabLst>
                <a:tab pos="346075" algn="l"/>
              </a:tabLst>
            </a:pPr>
            <a:endParaRPr lang="en-US" sz="2000" dirty="0" smtClean="0">
              <a:solidFill>
                <a:srgbClr val="002060"/>
              </a:solidFill>
              <a:latin typeface="Calibri" panose="020F0502020204030204" pitchFamily="34" charset="0"/>
            </a:endParaRPr>
          </a:p>
        </p:txBody>
      </p:sp>
      <p:sp>
        <p:nvSpPr>
          <p:cNvPr id="11" name="Title 3"/>
          <p:cNvSpPr txBox="1">
            <a:spLocks/>
          </p:cNvSpPr>
          <p:nvPr/>
        </p:nvSpPr>
        <p:spPr>
          <a:xfrm>
            <a:off x="1367644" y="238125"/>
            <a:ext cx="7547756"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3.1. </a:t>
            </a:r>
            <a:r>
              <a:rPr lang="en-GB" sz="2800" b="1" dirty="0" err="1" smtClean="0">
                <a:solidFill>
                  <a:schemeClr val="tx2"/>
                </a:solidFill>
                <a:latin typeface="Calibri" panose="020F0502020204030204" pitchFamily="34" charset="0"/>
              </a:rPr>
              <a:t>Jasa</a:t>
            </a:r>
            <a:r>
              <a:rPr lang="en-GB" sz="2800" b="1" dirty="0" smtClean="0">
                <a:solidFill>
                  <a:schemeClr val="tx2"/>
                </a:solidFill>
                <a:latin typeface="Calibri" panose="020F0502020204030204" pitchFamily="34" charset="0"/>
              </a:rPr>
              <a:t> </a:t>
            </a:r>
            <a:r>
              <a:rPr lang="en-GB" sz="2800" b="1" dirty="0" err="1" smtClean="0">
                <a:solidFill>
                  <a:schemeClr val="tx2"/>
                </a:solidFill>
                <a:latin typeface="Calibri" panose="020F0502020204030204" pitchFamily="34" charset="0"/>
              </a:rPr>
              <a:t>Tirta</a:t>
            </a:r>
            <a:r>
              <a:rPr lang="en-GB" sz="2800" b="1" dirty="0" smtClean="0">
                <a:solidFill>
                  <a:schemeClr val="tx2"/>
                </a:solidFill>
                <a:latin typeface="Calibri" panose="020F0502020204030204" pitchFamily="34" charset="0"/>
              </a:rPr>
              <a:t> I Public Corporation</a:t>
            </a:r>
          </a:p>
          <a:p>
            <a:pPr marL="568325" indent="-568325" algn="r">
              <a:tabLst>
                <a:tab pos="568325" algn="l"/>
              </a:tabLst>
            </a:pPr>
            <a:r>
              <a:rPr lang="en-GB" sz="2000" dirty="0" smtClean="0">
                <a:solidFill>
                  <a:schemeClr val="tx2"/>
                </a:solidFill>
                <a:latin typeface="Calibri" panose="020F0502020204030204" pitchFamily="34" charset="0"/>
              </a:rPr>
              <a:t>(3/4)</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80913091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24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02" y="1752600"/>
            <a:ext cx="8610600"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1367644" y="238125"/>
            <a:ext cx="7547756"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3.1. </a:t>
            </a:r>
            <a:r>
              <a:rPr lang="en-GB" sz="2800" b="1" dirty="0" err="1" smtClean="0">
                <a:solidFill>
                  <a:schemeClr val="tx2"/>
                </a:solidFill>
                <a:latin typeface="Calibri" panose="020F0502020204030204" pitchFamily="34" charset="0"/>
              </a:rPr>
              <a:t>Jasa</a:t>
            </a:r>
            <a:r>
              <a:rPr lang="en-GB" sz="2800" b="1" dirty="0" smtClean="0">
                <a:solidFill>
                  <a:schemeClr val="tx2"/>
                </a:solidFill>
                <a:latin typeface="Calibri" panose="020F0502020204030204" pitchFamily="34" charset="0"/>
              </a:rPr>
              <a:t> </a:t>
            </a:r>
            <a:r>
              <a:rPr lang="en-GB" sz="2800" b="1" dirty="0" err="1" smtClean="0">
                <a:solidFill>
                  <a:schemeClr val="tx2"/>
                </a:solidFill>
                <a:latin typeface="Calibri" panose="020F0502020204030204" pitchFamily="34" charset="0"/>
              </a:rPr>
              <a:t>Tirta</a:t>
            </a:r>
            <a:r>
              <a:rPr lang="en-GB" sz="2800" b="1" dirty="0" smtClean="0">
                <a:solidFill>
                  <a:schemeClr val="tx2"/>
                </a:solidFill>
                <a:latin typeface="Calibri" panose="020F0502020204030204" pitchFamily="34" charset="0"/>
              </a:rPr>
              <a:t> I Public Corporation</a:t>
            </a:r>
          </a:p>
          <a:p>
            <a:pPr marL="568325" indent="-568325" algn="r">
              <a:tabLst>
                <a:tab pos="568325" algn="l"/>
              </a:tabLst>
            </a:pPr>
            <a:r>
              <a:rPr lang="en-GB" sz="2000" dirty="0" smtClean="0">
                <a:solidFill>
                  <a:schemeClr val="tx2"/>
                </a:solidFill>
                <a:latin typeface="Calibri" panose="020F0502020204030204" pitchFamily="34" charset="0"/>
              </a:rPr>
              <a:t>(4/4)</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3654174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416675"/>
            <a:ext cx="2133600" cy="365125"/>
          </a:xfrm>
        </p:spPr>
        <p:txBody>
          <a:bodyPr/>
          <a:lstStyle/>
          <a:p>
            <a:fld id="{33D6E5A2-EC83-451F-A719-9AC1370DD5CF}" type="slidenum">
              <a:rPr lang="en-US" smtClean="0"/>
              <a:pPr/>
              <a:t>25</a:t>
            </a:fld>
            <a:endParaRPr lang="en-US" dirty="0"/>
          </a:p>
        </p:txBody>
      </p:sp>
      <p:sp>
        <p:nvSpPr>
          <p:cNvPr id="22"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(1/9)</a:t>
            </a:r>
            <a:endParaRPr lang="en-US" sz="1800" dirty="0">
              <a:solidFill>
                <a:schemeClr val="tx2"/>
              </a:solidFill>
              <a:latin typeface="Calibri" panose="020F0502020204030204" pitchFamily="34" charset="0"/>
            </a:endParaRPr>
          </a:p>
        </p:txBody>
      </p:sp>
      <p:sp>
        <p:nvSpPr>
          <p:cNvPr id="8" name="Text Placeholder 4"/>
          <p:cNvSpPr txBox="1">
            <a:spLocks/>
          </p:cNvSpPr>
          <p:nvPr/>
        </p:nvSpPr>
        <p:spPr>
          <a:xfrm>
            <a:off x="152400" y="1559532"/>
            <a:ext cx="4495801" cy="517524"/>
          </a:xfrm>
          <a:prstGeom prst="rect">
            <a:avLst/>
          </a:prstGeom>
        </p:spPr>
        <p:txBody>
          <a:bodyPr>
            <a:no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a:lstStyle>
          <a:p>
            <a:pPr>
              <a:spcBef>
                <a:spcPts val="0"/>
              </a:spcBef>
            </a:pPr>
            <a:r>
              <a:rPr lang="en-US" sz="2400" b="1" kern="0" dirty="0" smtClean="0"/>
              <a:t>WRM Coordination Team</a:t>
            </a:r>
            <a:endParaRPr lang="en-US" sz="2400" b="1" kern="0" dirty="0"/>
          </a:p>
        </p:txBody>
      </p:sp>
      <p:pic>
        <p:nvPicPr>
          <p:cNvPr id="9" name="Content Placeholder 8"/>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57400"/>
            <a:ext cx="4095132" cy="2865437"/>
          </a:xfrm>
          <a:prstGeom prst="rect">
            <a:avLst/>
          </a:prstGeom>
          <a:noFill/>
        </p:spPr>
      </p:pic>
      <p:sp>
        <p:nvSpPr>
          <p:cNvPr id="10" name="Text Placeholder 7"/>
          <p:cNvSpPr txBox="1">
            <a:spLocks/>
          </p:cNvSpPr>
          <p:nvPr/>
        </p:nvSpPr>
        <p:spPr>
          <a:xfrm>
            <a:off x="152400" y="4922838"/>
            <a:ext cx="4041775" cy="487362"/>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a:lstStyle>
          <a:p>
            <a:pPr>
              <a:spcBef>
                <a:spcPts val="0"/>
              </a:spcBef>
            </a:pPr>
            <a:r>
              <a:rPr lang="en-US" sz="2400" b="1" kern="0" dirty="0" smtClean="0"/>
              <a:t>Membership</a:t>
            </a:r>
            <a:endParaRPr lang="en-US" sz="2400" b="1" kern="0" dirty="0"/>
          </a:p>
        </p:txBody>
      </p:sp>
      <p:sp>
        <p:nvSpPr>
          <p:cNvPr id="11" name="Content Placeholder 3"/>
          <p:cNvSpPr txBox="1">
            <a:spLocks/>
          </p:cNvSpPr>
          <p:nvPr/>
        </p:nvSpPr>
        <p:spPr>
          <a:xfrm>
            <a:off x="152400" y="5440362"/>
            <a:ext cx="4176967" cy="103663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a:lstStyle>
          <a:p>
            <a:pPr>
              <a:spcBef>
                <a:spcPts val="0"/>
              </a:spcBef>
            </a:pPr>
            <a:r>
              <a:rPr lang="en-US" sz="1800" kern="0" dirty="0" smtClean="0"/>
              <a:t>22 – Government Org. (incl. PJT I)</a:t>
            </a:r>
          </a:p>
          <a:p>
            <a:pPr>
              <a:spcBef>
                <a:spcPts val="0"/>
              </a:spcBef>
            </a:pPr>
            <a:r>
              <a:rPr lang="en-US" sz="1800" kern="0" dirty="0" smtClean="0"/>
              <a:t>22 – Non Government Org. (incl. Rep. of user’s associations)</a:t>
            </a:r>
          </a:p>
        </p:txBody>
      </p:sp>
      <p:sp>
        <p:nvSpPr>
          <p:cNvPr id="13" name="Content Placeholder 3"/>
          <p:cNvSpPr txBox="1">
            <a:spLocks/>
          </p:cNvSpPr>
          <p:nvPr/>
        </p:nvSpPr>
        <p:spPr>
          <a:xfrm>
            <a:off x="4645025" y="4647691"/>
            <a:ext cx="4270375" cy="1829309"/>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nSpc>
                <a:spcPct val="110000"/>
              </a:lnSpc>
              <a:spcBef>
                <a:spcPts val="0"/>
              </a:spcBef>
            </a:pPr>
            <a:r>
              <a:rPr lang="en-US" sz="1800" dirty="0" smtClean="0">
                <a:latin typeface="Calibri" panose="020F0502020204030204" pitchFamily="34" charset="0"/>
              </a:rPr>
              <a:t>Chairman and Vice Chairman, </a:t>
            </a:r>
          </a:p>
          <a:p>
            <a:pPr>
              <a:lnSpc>
                <a:spcPct val="110000"/>
              </a:lnSpc>
              <a:spcBef>
                <a:spcPts val="0"/>
              </a:spcBef>
            </a:pPr>
            <a:r>
              <a:rPr lang="en-US" sz="1800" dirty="0" smtClean="0">
                <a:latin typeface="Calibri" panose="020F0502020204030204" pitchFamily="34" charset="0"/>
              </a:rPr>
              <a:t>Secretariat and Members,</a:t>
            </a:r>
          </a:p>
          <a:p>
            <a:pPr>
              <a:lnSpc>
                <a:spcPct val="110000"/>
              </a:lnSpc>
              <a:spcBef>
                <a:spcPts val="0"/>
              </a:spcBef>
            </a:pPr>
            <a:r>
              <a:rPr lang="en-US" sz="1800" dirty="0" smtClean="0">
                <a:latin typeface="Calibri" panose="020F0502020204030204" pitchFamily="34" charset="0"/>
              </a:rPr>
              <a:t>4 Commissions:1</a:t>
            </a:r>
            <a:r>
              <a:rPr lang="en-US" sz="1800" dirty="0">
                <a:latin typeface="Calibri" panose="020F0502020204030204" pitchFamily="34" charset="0"/>
              </a:rPr>
              <a:t>) </a:t>
            </a:r>
            <a:r>
              <a:rPr lang="en-US" sz="1800" dirty="0" smtClean="0">
                <a:latin typeface="Calibri" panose="020F0502020204030204" pitchFamily="34" charset="0"/>
              </a:rPr>
              <a:t>WR </a:t>
            </a:r>
            <a:r>
              <a:rPr lang="en-US" sz="1800" dirty="0">
                <a:latin typeface="Calibri" panose="020F0502020204030204" pitchFamily="34" charset="0"/>
              </a:rPr>
              <a:t>Utilization, 2) </a:t>
            </a:r>
            <a:r>
              <a:rPr lang="en-US" sz="1800" dirty="0" smtClean="0">
                <a:latin typeface="Calibri" panose="020F0502020204030204" pitchFamily="34" charset="0"/>
              </a:rPr>
              <a:t>WR Conservation</a:t>
            </a:r>
            <a:r>
              <a:rPr lang="en-US" sz="1800" dirty="0">
                <a:latin typeface="Calibri" panose="020F0502020204030204" pitchFamily="34" charset="0"/>
              </a:rPr>
              <a:t>, 3) </a:t>
            </a:r>
            <a:r>
              <a:rPr lang="en-US" sz="1800" dirty="0" smtClean="0">
                <a:latin typeface="Calibri" panose="020F0502020204030204" pitchFamily="34" charset="0"/>
              </a:rPr>
              <a:t>WR Hazard</a:t>
            </a:r>
            <a:r>
              <a:rPr lang="en-US" sz="1800" dirty="0">
                <a:latin typeface="Calibri" panose="020F0502020204030204" pitchFamily="34" charset="0"/>
              </a:rPr>
              <a:t>, and 4) </a:t>
            </a:r>
            <a:r>
              <a:rPr lang="en-US" sz="1800" dirty="0" smtClean="0">
                <a:latin typeface="Calibri" panose="020F0502020204030204" pitchFamily="34" charset="0"/>
              </a:rPr>
              <a:t>Institution </a:t>
            </a:r>
            <a:r>
              <a:rPr lang="en-US" sz="1800" dirty="0">
                <a:latin typeface="Calibri" panose="020F0502020204030204" pitchFamily="34" charset="0"/>
              </a:rPr>
              <a:t>and </a:t>
            </a:r>
            <a:r>
              <a:rPr lang="en-US" sz="1800" dirty="0" smtClean="0">
                <a:latin typeface="Calibri" panose="020F0502020204030204" pitchFamily="34" charset="0"/>
              </a:rPr>
              <a:t>Information System</a:t>
            </a:r>
          </a:p>
          <a:p>
            <a:pPr>
              <a:lnSpc>
                <a:spcPct val="110000"/>
              </a:lnSpc>
              <a:spcBef>
                <a:spcPts val="0"/>
              </a:spcBef>
            </a:pPr>
            <a:endParaRPr lang="en-US" sz="1800" dirty="0" smtClean="0">
              <a:latin typeface="Calibri" panose="020F0502020204030204" pitchFamily="34" charset="0"/>
            </a:endParaRPr>
          </a:p>
          <a:p>
            <a:pPr marL="0" indent="0">
              <a:lnSpc>
                <a:spcPct val="110000"/>
              </a:lnSpc>
              <a:spcBef>
                <a:spcPts val="0"/>
              </a:spcBef>
              <a:buNone/>
            </a:pPr>
            <a:endParaRPr lang="en-US" sz="1800" dirty="0">
              <a:latin typeface="Calibri" panose="020F0502020204030204" pitchFamily="34" charset="0"/>
            </a:endParaRPr>
          </a:p>
        </p:txBody>
      </p:sp>
      <p:sp>
        <p:nvSpPr>
          <p:cNvPr id="15" name="Content Placeholder 3"/>
          <p:cNvSpPr txBox="1">
            <a:spLocks/>
          </p:cNvSpPr>
          <p:nvPr/>
        </p:nvSpPr>
        <p:spPr>
          <a:xfrm>
            <a:off x="4648199" y="2054007"/>
            <a:ext cx="4267201" cy="612993"/>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n-US" sz="1800" dirty="0" smtClean="0">
                <a:latin typeface="Calibri" panose="020F0502020204030204" pitchFamily="34" charset="0"/>
              </a:rPr>
              <a:t>MPW Decree No. 248/KPTS/M/2009</a:t>
            </a:r>
          </a:p>
          <a:p>
            <a:pPr marL="0" indent="0">
              <a:spcBef>
                <a:spcPts val="0"/>
              </a:spcBef>
              <a:buNone/>
            </a:pPr>
            <a:r>
              <a:rPr lang="en-US" sz="1800" dirty="0" smtClean="0">
                <a:latin typeface="Calibri" panose="020F0502020204030204" pitchFamily="34" charset="0"/>
              </a:rPr>
              <a:t>9 February 2009</a:t>
            </a:r>
            <a:endParaRPr lang="en-US" sz="1800" dirty="0">
              <a:latin typeface="Calibri" panose="020F0502020204030204" pitchFamily="34" charset="0"/>
            </a:endParaRPr>
          </a:p>
        </p:txBody>
      </p:sp>
      <p:sp>
        <p:nvSpPr>
          <p:cNvPr id="16" name="TextBox 15"/>
          <p:cNvSpPr txBox="1"/>
          <p:nvPr/>
        </p:nvSpPr>
        <p:spPr>
          <a:xfrm>
            <a:off x="4953000" y="3200400"/>
            <a:ext cx="184731" cy="369332"/>
          </a:xfrm>
          <a:prstGeom prst="rect">
            <a:avLst/>
          </a:prstGeom>
          <a:noFill/>
        </p:spPr>
        <p:txBody>
          <a:bodyPr wrap="none" rtlCol="0">
            <a:spAutoFit/>
          </a:bodyPr>
          <a:lstStyle/>
          <a:p>
            <a:endParaRPr lang="en-US" dirty="0"/>
          </a:p>
        </p:txBody>
      </p:sp>
      <p:sp>
        <p:nvSpPr>
          <p:cNvPr id="17" name="TextBox 16"/>
          <p:cNvSpPr txBox="1"/>
          <p:nvPr/>
        </p:nvSpPr>
        <p:spPr>
          <a:xfrm>
            <a:off x="4540278" y="2743200"/>
            <a:ext cx="4375121" cy="1477328"/>
          </a:xfrm>
          <a:prstGeom prst="rect">
            <a:avLst/>
          </a:prstGeom>
          <a:noFill/>
        </p:spPr>
        <p:txBody>
          <a:bodyPr wrap="square" rtlCol="0">
            <a:spAutoFit/>
          </a:bodyPr>
          <a:lstStyle/>
          <a:p>
            <a:pPr marL="574675" indent="-574675"/>
            <a:r>
              <a:rPr lang="en-US" dirty="0" smtClean="0">
                <a:latin typeface="Calibri" panose="020F0502020204030204" pitchFamily="34" charset="0"/>
              </a:rPr>
              <a:t>Note: WRMCT replaced Provincial WRM </a:t>
            </a:r>
            <a:r>
              <a:rPr lang="en-US" dirty="0">
                <a:latin typeface="Calibri" panose="020F0502020204030204" pitchFamily="34" charset="0"/>
              </a:rPr>
              <a:t>Committee (</a:t>
            </a:r>
            <a:r>
              <a:rPr lang="en-US" i="1" dirty="0" err="1">
                <a:latin typeface="Calibri" panose="020F0502020204030204" pitchFamily="34" charset="0"/>
              </a:rPr>
              <a:t>Panitia</a:t>
            </a:r>
            <a:r>
              <a:rPr lang="en-US" i="1" dirty="0">
                <a:latin typeface="Calibri" panose="020F0502020204030204" pitchFamily="34" charset="0"/>
              </a:rPr>
              <a:t> Tata </a:t>
            </a:r>
            <a:r>
              <a:rPr lang="en-US" i="1" dirty="0" err="1">
                <a:latin typeface="Calibri" panose="020F0502020204030204" pitchFamily="34" charset="0"/>
              </a:rPr>
              <a:t>Pengaturan</a:t>
            </a:r>
            <a:r>
              <a:rPr lang="en-US" i="1" dirty="0">
                <a:latin typeface="Calibri" panose="020F0502020204030204" pitchFamily="34" charset="0"/>
              </a:rPr>
              <a:t> Air</a:t>
            </a:r>
            <a:r>
              <a:rPr lang="en-US" dirty="0">
                <a:latin typeface="Calibri" panose="020F0502020204030204" pitchFamily="34" charset="0"/>
              </a:rPr>
              <a:t>/PTPA) </a:t>
            </a:r>
            <a:r>
              <a:rPr lang="en-US" dirty="0" smtClean="0">
                <a:latin typeface="Calibri" panose="020F0502020204030204" pitchFamily="34" charset="0"/>
              </a:rPr>
              <a:t>that was </a:t>
            </a:r>
            <a:r>
              <a:rPr lang="en-US" dirty="0">
                <a:latin typeface="Calibri" panose="020F0502020204030204" pitchFamily="34" charset="0"/>
              </a:rPr>
              <a:t>established based on the East Java Governor’s Decree No. </a:t>
            </a:r>
            <a:r>
              <a:rPr lang="en-US" dirty="0" smtClean="0">
                <a:latin typeface="Calibri" panose="020F0502020204030204" pitchFamily="34" charset="0"/>
              </a:rPr>
              <a:t>59/ </a:t>
            </a:r>
            <a:r>
              <a:rPr lang="en-US" dirty="0">
                <a:latin typeface="Calibri" panose="020F0502020204030204" pitchFamily="34" charset="0"/>
              </a:rPr>
              <a:t>1994 </a:t>
            </a:r>
            <a:endParaRPr lang="en-US" i="1" dirty="0">
              <a:latin typeface="Calibri" panose="020F0502020204030204" pitchFamily="34" charset="0"/>
            </a:endParaRPr>
          </a:p>
        </p:txBody>
      </p:sp>
      <p:sp>
        <p:nvSpPr>
          <p:cNvPr id="18" name="Text Placeholder 7"/>
          <p:cNvSpPr txBox="1">
            <a:spLocks/>
          </p:cNvSpPr>
          <p:nvPr/>
        </p:nvSpPr>
        <p:spPr>
          <a:xfrm>
            <a:off x="4568825" y="1555532"/>
            <a:ext cx="4041775" cy="487362"/>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a:lstStyle>
          <a:p>
            <a:pPr>
              <a:spcBef>
                <a:spcPts val="0"/>
              </a:spcBef>
            </a:pPr>
            <a:r>
              <a:rPr lang="en-US" sz="2400" b="1" kern="0" dirty="0" smtClean="0"/>
              <a:t>Legal basic</a:t>
            </a:r>
            <a:endParaRPr lang="en-US" sz="2400" b="1" kern="0" dirty="0"/>
          </a:p>
        </p:txBody>
      </p:sp>
      <p:sp>
        <p:nvSpPr>
          <p:cNvPr id="19" name="Text Placeholder 7"/>
          <p:cNvSpPr txBox="1">
            <a:spLocks/>
          </p:cNvSpPr>
          <p:nvPr/>
        </p:nvSpPr>
        <p:spPr>
          <a:xfrm>
            <a:off x="4572000" y="4265940"/>
            <a:ext cx="4041775" cy="487362"/>
          </a:xfrm>
          <a:prstGeom prst="rect">
            <a:avLst/>
          </a:prstGeom>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a:solidFill>
                  <a:schemeClr val="tx1"/>
                </a:solidFill>
                <a:latin typeface="+mn-lt"/>
              </a:defRPr>
            </a:lvl9pPr>
          </a:lstStyle>
          <a:p>
            <a:pPr>
              <a:spcBef>
                <a:spcPts val="0"/>
              </a:spcBef>
            </a:pPr>
            <a:r>
              <a:rPr lang="en-US" sz="2400" b="1" kern="0" dirty="0" smtClean="0"/>
              <a:t>Organization Structure</a:t>
            </a:r>
            <a:endParaRPr lang="en-US" sz="2400" b="1" kern="0" dirty="0"/>
          </a:p>
        </p:txBody>
      </p:sp>
    </p:spTree>
    <p:extLst>
      <p:ext uri="{BB962C8B-B14F-4D97-AF65-F5344CB8AC3E}">
        <p14:creationId xmlns:p14="http://schemas.microsoft.com/office/powerpoint/2010/main" val="55813456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26</a:t>
            </a:fld>
            <a:endParaRPr lang="en-US" dirty="0"/>
          </a:p>
        </p:txBody>
      </p:sp>
      <p:grpSp>
        <p:nvGrpSpPr>
          <p:cNvPr id="13" name="Group 12"/>
          <p:cNvGrpSpPr/>
          <p:nvPr/>
        </p:nvGrpSpPr>
        <p:grpSpPr>
          <a:xfrm>
            <a:off x="136634" y="1781292"/>
            <a:ext cx="1391999" cy="4984742"/>
            <a:chOff x="4885949" y="1710225"/>
            <a:chExt cx="1391999" cy="4984742"/>
          </a:xfrm>
        </p:grpSpPr>
        <p:pic>
          <p:nvPicPr>
            <p:cNvPr id="1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5100" y="1710225"/>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100" y="2719997"/>
              <a:ext cx="1377531" cy="9335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87433" y="3739722"/>
              <a:ext cx="1374565"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49" y="4752599"/>
              <a:ext cx="1377531" cy="92695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89784" y="5757375"/>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1600200" y="1600200"/>
            <a:ext cx="7467600" cy="5029200"/>
          </a:xfrm>
          <a:prstGeom prst="rect">
            <a:avLst/>
          </a:prstGeom>
          <a:noFill/>
        </p:spPr>
        <p:txBody>
          <a:bodyPr wrap="square" rtlCol="0">
            <a:noAutofit/>
          </a:bodyPr>
          <a:lstStyle/>
          <a:p>
            <a:pPr marL="341313" indent="-341313">
              <a:spcAft>
                <a:spcPts val="600"/>
              </a:spcAft>
              <a:buFont typeface="Arial" panose="020B0604020202020204" pitchFamily="34" charset="0"/>
              <a:buChar char="•"/>
              <a:tabLst>
                <a:tab pos="346075" algn="l"/>
              </a:tabLst>
            </a:pPr>
            <a:r>
              <a:rPr lang="en-US" sz="2000" dirty="0" smtClean="0">
                <a:latin typeface="Calibri" panose="020F0502020204030204" pitchFamily="34" charset="0"/>
              </a:rPr>
              <a:t>The </a:t>
            </a:r>
            <a:r>
              <a:rPr lang="en-US" sz="2000" dirty="0">
                <a:latin typeface="Calibri" panose="020F0502020204030204" pitchFamily="34" charset="0"/>
              </a:rPr>
              <a:t>WRM functions adopted by PJT I includes </a:t>
            </a:r>
            <a:r>
              <a:rPr lang="en-US" sz="2000" dirty="0" smtClean="0">
                <a:latin typeface="Calibri" panose="020F0502020204030204" pitchFamily="34" charset="0"/>
              </a:rPr>
              <a:t>6 aspects of WRM:</a:t>
            </a: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catchment </a:t>
            </a:r>
            <a:r>
              <a:rPr lang="en-US" dirty="0">
                <a:latin typeface="Calibri" panose="020F0502020204030204" pitchFamily="34" charset="0"/>
              </a:rPr>
              <a:t>management,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water </a:t>
            </a:r>
            <a:r>
              <a:rPr lang="en-US" dirty="0">
                <a:latin typeface="Calibri" panose="020F0502020204030204" pitchFamily="34" charset="0"/>
              </a:rPr>
              <a:t>quantity management,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water </a:t>
            </a:r>
            <a:r>
              <a:rPr lang="en-US" dirty="0">
                <a:latin typeface="Calibri" panose="020F0502020204030204" pitchFamily="34" charset="0"/>
              </a:rPr>
              <a:t>quality management,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flood </a:t>
            </a:r>
            <a:r>
              <a:rPr lang="en-US" dirty="0">
                <a:latin typeface="Calibri" panose="020F0502020204030204" pitchFamily="34" charset="0"/>
              </a:rPr>
              <a:t>management,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river </a:t>
            </a:r>
            <a:r>
              <a:rPr lang="en-US" dirty="0">
                <a:latin typeface="Calibri" panose="020F0502020204030204" pitchFamily="34" charset="0"/>
              </a:rPr>
              <a:t>environment </a:t>
            </a:r>
            <a:r>
              <a:rPr lang="en-US" dirty="0" smtClean="0">
                <a:latin typeface="Calibri" panose="020F0502020204030204" pitchFamily="34" charset="0"/>
              </a:rPr>
              <a:t>management, </a:t>
            </a:r>
            <a:r>
              <a:rPr lang="en-US" dirty="0">
                <a:latin typeface="Calibri" panose="020F0502020204030204" pitchFamily="34" charset="0"/>
              </a:rPr>
              <a:t>and </a:t>
            </a:r>
            <a:endParaRPr lang="en-US" dirty="0" smtClean="0">
              <a:latin typeface="Calibri" panose="020F0502020204030204" pitchFamily="34" charset="0"/>
            </a:endParaRPr>
          </a:p>
          <a:p>
            <a:pPr marL="800100" lvl="1" indent="-342900">
              <a:spcAft>
                <a:spcPts val="600"/>
              </a:spcAft>
              <a:buFont typeface="Courier New" panose="02070309020205020404" pitchFamily="49" charset="0"/>
              <a:buChar char="o"/>
              <a:tabLst>
                <a:tab pos="346075" algn="l"/>
              </a:tabLst>
            </a:pPr>
            <a:r>
              <a:rPr lang="en-US" dirty="0" smtClean="0">
                <a:latin typeface="Calibri" panose="020F0502020204030204" pitchFamily="34" charset="0"/>
              </a:rPr>
              <a:t>O&amp;M </a:t>
            </a:r>
            <a:r>
              <a:rPr lang="en-US" dirty="0">
                <a:latin typeface="Calibri" panose="020F0502020204030204" pitchFamily="34" charset="0"/>
              </a:rPr>
              <a:t>of Infrastructures. </a:t>
            </a:r>
            <a:endParaRPr lang="en-US" dirty="0" smtClean="0">
              <a:latin typeface="Calibri" panose="020F0502020204030204" pitchFamily="34" charset="0"/>
            </a:endParaRPr>
          </a:p>
          <a:p>
            <a:pPr marL="341313" indent="-341313">
              <a:spcAft>
                <a:spcPts val="600"/>
              </a:spcAft>
              <a:buFont typeface="Arial" panose="020B0604020202020204" pitchFamily="34" charset="0"/>
              <a:buChar char="•"/>
              <a:tabLst>
                <a:tab pos="346075" algn="l"/>
              </a:tabLst>
            </a:pPr>
            <a:r>
              <a:rPr lang="en-US" sz="2000" dirty="0" smtClean="0">
                <a:latin typeface="Calibri" panose="020F0502020204030204" pitchFamily="34" charset="0"/>
              </a:rPr>
              <a:t>It is supported by:</a:t>
            </a: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river </a:t>
            </a:r>
            <a:r>
              <a:rPr lang="en-US" dirty="0">
                <a:latin typeface="Calibri" panose="020F0502020204030204" pitchFamily="34" charset="0"/>
              </a:rPr>
              <a:t>basin planning,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information </a:t>
            </a:r>
            <a:r>
              <a:rPr lang="en-US" dirty="0">
                <a:latin typeface="Calibri" panose="020F0502020204030204" pitchFamily="34" charset="0"/>
              </a:rPr>
              <a:t>management (data networks and communication), and </a:t>
            </a:r>
            <a:endParaRPr lang="en-US" dirty="0" smtClean="0">
              <a:latin typeface="Calibri" panose="020F0502020204030204" pitchFamily="34" charset="0"/>
            </a:endParaRPr>
          </a:p>
          <a:p>
            <a:pPr marL="800100" lvl="1" indent="-342900">
              <a:spcAft>
                <a:spcPts val="0"/>
              </a:spcAft>
              <a:buFont typeface="Courier New" panose="02070309020205020404" pitchFamily="49" charset="0"/>
              <a:buChar char="o"/>
              <a:tabLst>
                <a:tab pos="346075" algn="l"/>
              </a:tabLst>
            </a:pPr>
            <a:r>
              <a:rPr lang="en-US" dirty="0" smtClean="0">
                <a:latin typeface="Calibri" panose="020F0502020204030204" pitchFamily="34" charset="0"/>
              </a:rPr>
              <a:t>public </a:t>
            </a:r>
            <a:r>
              <a:rPr lang="en-US" dirty="0">
                <a:latin typeface="Calibri" panose="020F0502020204030204" pitchFamily="34" charset="0"/>
              </a:rPr>
              <a:t>involvement and awareness campaig</a:t>
            </a:r>
            <a:r>
              <a:rPr lang="en-US" dirty="0">
                <a:solidFill>
                  <a:srgbClr val="FF0000"/>
                </a:solidFill>
                <a:latin typeface="Calibri" panose="020F0502020204030204" pitchFamily="34" charset="0"/>
              </a:rPr>
              <a:t>n</a:t>
            </a:r>
            <a:r>
              <a:rPr lang="en-US" sz="2000" dirty="0">
                <a:latin typeface="Calibri" panose="020F0502020204030204" pitchFamily="34" charset="0"/>
              </a:rPr>
              <a:t>.</a:t>
            </a:r>
            <a:endParaRPr lang="en-SG" sz="2000" dirty="0">
              <a:latin typeface="Calibri" panose="020F0502020204030204" pitchFamily="34" charset="0"/>
            </a:endParaRPr>
          </a:p>
          <a:p>
            <a:pPr marL="341313" indent="-341313">
              <a:spcAft>
                <a:spcPts val="600"/>
              </a:spcAft>
              <a:buFont typeface="Arial" panose="020B0604020202020204" pitchFamily="34" charset="0"/>
              <a:buChar char="•"/>
              <a:tabLst>
                <a:tab pos="346075" algn="l"/>
              </a:tabLst>
            </a:pPr>
            <a:endParaRPr lang="en-US" sz="2000" dirty="0">
              <a:solidFill>
                <a:srgbClr val="002060"/>
              </a:solidFill>
              <a:latin typeface="Calibri" panose="020F0502020204030204" pitchFamily="34" charset="0"/>
            </a:endParaRPr>
          </a:p>
          <a:p>
            <a:pPr marL="630238" indent="-630238">
              <a:spcAft>
                <a:spcPts val="600"/>
              </a:spcAft>
              <a:tabLst>
                <a:tab pos="346075" algn="l"/>
              </a:tabLst>
            </a:pPr>
            <a:endParaRPr lang="en-US" dirty="0" smtClean="0">
              <a:solidFill>
                <a:srgbClr val="002060"/>
              </a:solidFill>
              <a:latin typeface="Calibri" panose="020F0502020204030204" pitchFamily="34" charset="0"/>
            </a:endParaRPr>
          </a:p>
        </p:txBody>
      </p:sp>
      <p:sp>
        <p:nvSpPr>
          <p:cNvPr id="11"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(2/9)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05404058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340475"/>
            <a:ext cx="2133600" cy="365125"/>
          </a:xfrm>
        </p:spPr>
        <p:txBody>
          <a:bodyPr/>
          <a:lstStyle/>
          <a:p>
            <a:fld id="{33D6E5A2-EC83-451F-A719-9AC1370DD5CF}" type="slidenum">
              <a:rPr lang="en-US" smtClean="0"/>
              <a:pPr/>
              <a:t>27</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72042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20276" y="1458306"/>
            <a:ext cx="4895124" cy="5247294"/>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dirty="0">
                <a:latin typeface="Calibri" panose="020F0502020204030204" pitchFamily="34" charset="0"/>
              </a:rPr>
              <a:t>Catchment conservation are ultimately responsibility of the Ministry of Forestry, the Ministry of Agriculture and Local Government (Provincial and District Governments). PJT I has proactive collaboration </a:t>
            </a:r>
            <a:r>
              <a:rPr lang="en-US" dirty="0" smtClean="0">
                <a:latin typeface="Calibri" panose="020F0502020204030204" pitchFamily="34" charset="0"/>
              </a:rPr>
              <a:t>in </a:t>
            </a:r>
            <a:r>
              <a:rPr lang="en-US" dirty="0">
                <a:latin typeface="Calibri" panose="020F0502020204030204" pitchFamily="34" charset="0"/>
              </a:rPr>
              <a:t>erosion, sedimentation control and catchment conservation </a:t>
            </a:r>
            <a:r>
              <a:rPr lang="en-US" dirty="0" smtClean="0">
                <a:latin typeface="Calibri" panose="020F0502020204030204" pitchFamily="34" charset="0"/>
              </a:rPr>
              <a:t>activities.</a:t>
            </a:r>
          </a:p>
          <a:p>
            <a:pPr marL="285750" indent="-285750">
              <a:spcAft>
                <a:spcPts val="600"/>
              </a:spcAft>
              <a:buFont typeface="Arial" panose="020B0604020202020204" pitchFamily="34" charset="0"/>
              <a:buChar char="•"/>
            </a:pPr>
            <a:r>
              <a:rPr lang="en-US" dirty="0" smtClean="0">
                <a:latin typeface="Calibri" panose="020F0502020204030204" pitchFamily="34" charset="0"/>
              </a:rPr>
              <a:t>If </a:t>
            </a:r>
            <a:r>
              <a:rPr lang="en-US" dirty="0">
                <a:latin typeface="Calibri" panose="020F0502020204030204" pitchFamily="34" charset="0"/>
              </a:rPr>
              <a:t>the unit cost of sediment controlled is smaller than the unit cost of reservoir dredging done by PJT </a:t>
            </a:r>
            <a:r>
              <a:rPr lang="en-US" dirty="0" smtClean="0">
                <a:latin typeface="Calibri" panose="020F0502020204030204" pitchFamily="34" charset="0"/>
              </a:rPr>
              <a:t>I, </a:t>
            </a:r>
            <a:r>
              <a:rPr lang="en-US" dirty="0">
                <a:latin typeface="Calibri" panose="020F0502020204030204" pitchFamily="34" charset="0"/>
              </a:rPr>
              <a:t>PJT I share the cost of construction of sediment control structures </a:t>
            </a:r>
            <a:r>
              <a:rPr lang="en-US" dirty="0" smtClean="0">
                <a:latin typeface="Calibri" panose="020F0502020204030204" pitchFamily="34" charset="0"/>
              </a:rPr>
              <a:t>. </a:t>
            </a:r>
          </a:p>
          <a:p>
            <a:pPr marL="285750" indent="-285750">
              <a:spcAft>
                <a:spcPts val="600"/>
              </a:spcAft>
              <a:buFont typeface="Arial" panose="020B0604020202020204" pitchFamily="34" charset="0"/>
              <a:buChar char="•"/>
            </a:pPr>
            <a:r>
              <a:rPr lang="en-US" dirty="0" smtClean="0">
                <a:latin typeface="Calibri" panose="020F0502020204030204" pitchFamily="34" charset="0"/>
              </a:rPr>
              <a:t>Supported </a:t>
            </a:r>
            <a:r>
              <a:rPr lang="en-US" dirty="0">
                <a:latin typeface="Calibri" panose="020F0502020204030204" pitchFamily="34" charset="0"/>
              </a:rPr>
              <a:t>by the Ministry of </a:t>
            </a:r>
            <a:r>
              <a:rPr lang="en-US" dirty="0" err="1">
                <a:latin typeface="Calibri" panose="020F0502020204030204" pitchFamily="34" charset="0"/>
              </a:rPr>
              <a:t>SoC</a:t>
            </a:r>
            <a:r>
              <a:rPr lang="en-US" dirty="0">
                <a:latin typeface="Calibri" panose="020F0502020204030204" pitchFamily="34" charset="0"/>
              </a:rPr>
              <a:t>, PJT I and other 7 </a:t>
            </a:r>
            <a:r>
              <a:rPr lang="en-US" dirty="0" err="1">
                <a:latin typeface="Calibri" panose="020F0502020204030204" pitchFamily="34" charset="0"/>
              </a:rPr>
              <a:t>SoCs</a:t>
            </a:r>
            <a:r>
              <a:rPr lang="en-US" dirty="0">
                <a:latin typeface="Calibri" panose="020F0502020204030204" pitchFamily="34" charset="0"/>
              </a:rPr>
              <a:t> established a subsidiary company named “</a:t>
            </a:r>
            <a:r>
              <a:rPr lang="en-US" i="1" dirty="0">
                <a:latin typeface="Calibri" panose="020F0502020204030204" pitchFamily="34" charset="0"/>
              </a:rPr>
              <a:t>Bhakti Usaha </a:t>
            </a:r>
            <a:r>
              <a:rPr lang="en-US" i="1" dirty="0" err="1">
                <a:latin typeface="Calibri" panose="020F0502020204030204" pitchFamily="34" charset="0"/>
              </a:rPr>
              <a:t>Menanam</a:t>
            </a:r>
            <a:r>
              <a:rPr lang="en-US" i="1" dirty="0">
                <a:latin typeface="Calibri" panose="020F0502020204030204" pitchFamily="34" charset="0"/>
              </a:rPr>
              <a:t> Nusantara – </a:t>
            </a:r>
            <a:r>
              <a:rPr lang="en-US" i="1" dirty="0" err="1">
                <a:latin typeface="Calibri" panose="020F0502020204030204" pitchFamily="34" charset="0"/>
              </a:rPr>
              <a:t>Hijau</a:t>
            </a:r>
            <a:r>
              <a:rPr lang="en-US" i="1" dirty="0">
                <a:latin typeface="Calibri" panose="020F0502020204030204" pitchFamily="34" charset="0"/>
              </a:rPr>
              <a:t> Lestari II</a:t>
            </a:r>
            <a:r>
              <a:rPr lang="en-US" dirty="0">
                <a:latin typeface="Calibri" panose="020F0502020204030204" pitchFamily="34" charset="0"/>
              </a:rPr>
              <a:t>” (BUMN-HL2). </a:t>
            </a:r>
            <a:endParaRPr lang="en-US" dirty="0" smtClean="0">
              <a:latin typeface="Calibri" panose="020F0502020204030204" pitchFamily="34" charset="0"/>
            </a:endParaRPr>
          </a:p>
          <a:p>
            <a:pPr marL="285750" indent="-285750">
              <a:spcAft>
                <a:spcPts val="600"/>
              </a:spcAft>
              <a:buFont typeface="Arial" panose="020B0604020202020204" pitchFamily="34" charset="0"/>
              <a:buChar char="•"/>
            </a:pPr>
            <a:r>
              <a:rPr lang="en-US" dirty="0" smtClean="0">
                <a:latin typeface="Calibri" panose="020F0502020204030204" pitchFamily="34" charset="0"/>
              </a:rPr>
              <a:t>BUMN-HL2 mission </a:t>
            </a:r>
            <a:r>
              <a:rPr lang="en-US" dirty="0">
                <a:latin typeface="Calibri" panose="020F0502020204030204" pitchFamily="34" charset="0"/>
              </a:rPr>
              <a:t>is to develop “community-forest” collaborate with the communities based on eco-business approach. </a:t>
            </a:r>
          </a:p>
        </p:txBody>
      </p:sp>
      <p:sp>
        <p:nvSpPr>
          <p:cNvPr id="2" name="TextBox 1"/>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Catchment Management</a:t>
            </a:r>
            <a:endParaRPr lang="en-SG" sz="2000" b="1" dirty="0">
              <a:latin typeface="Calibri" panose="020F0502020204030204" pitchFamily="34" charset="0"/>
            </a:endParaRPr>
          </a:p>
        </p:txBody>
      </p:sp>
      <p:sp>
        <p:nvSpPr>
          <p:cNvPr id="7"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(3/9)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178800700"/>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340475"/>
            <a:ext cx="2133600" cy="365125"/>
          </a:xfrm>
        </p:spPr>
        <p:txBody>
          <a:bodyPr/>
          <a:lstStyle/>
          <a:p>
            <a:fld id="{33D6E5A2-EC83-451F-A719-9AC1370DD5CF}" type="slidenum">
              <a:rPr lang="en-US" smtClean="0"/>
              <a:pPr/>
              <a:t>28</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9010"/>
            <a:ext cx="3733800" cy="467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20276" y="1458306"/>
            <a:ext cx="4895124" cy="5247294"/>
          </a:xfrm>
          <a:prstGeom prst="rect">
            <a:avLst/>
          </a:prstGeom>
          <a:noFill/>
        </p:spPr>
        <p:txBody>
          <a:bodyPr wrap="square" rtlCol="0">
            <a:noAutofit/>
          </a:bodyPr>
          <a:lstStyle/>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PJT </a:t>
            </a:r>
            <a:r>
              <a:rPr lang="en-US" dirty="0">
                <a:latin typeface="Calibri" panose="020F0502020204030204" pitchFamily="34" charset="0"/>
              </a:rPr>
              <a:t>I prepare water allocation plan to be discussed with and to be approved by the stakeholders in </a:t>
            </a:r>
            <a:r>
              <a:rPr lang="en-US" dirty="0" smtClean="0">
                <a:latin typeface="Calibri" panose="020F0502020204030204" pitchFamily="34" charset="0"/>
              </a:rPr>
              <a:t>WRMCT. </a:t>
            </a:r>
            <a:r>
              <a:rPr lang="en-US" dirty="0">
                <a:latin typeface="Calibri" panose="020F0502020204030204" pitchFamily="34" charset="0"/>
              </a:rPr>
              <a:t>PJT I operate the WR infrastructures in order to distribute water according to the agreed allocation </a:t>
            </a:r>
            <a:r>
              <a:rPr lang="en-US" dirty="0" smtClean="0">
                <a:latin typeface="Calibri" panose="020F0502020204030204" pitchFamily="34" charset="0"/>
              </a:rPr>
              <a:t>plan</a:t>
            </a:r>
            <a:r>
              <a:rPr lang="en-US" dirty="0">
                <a:latin typeface="Calibri" panose="020F0502020204030204" pitchFamily="34" charset="0"/>
              </a:rPr>
              <a:t>;</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PJT I </a:t>
            </a:r>
            <a:r>
              <a:rPr lang="en-US" dirty="0">
                <a:latin typeface="Calibri" panose="020F0502020204030204" pitchFamily="34" charset="0"/>
              </a:rPr>
              <a:t>utilizes telemetry facilities as near real time monitoring </a:t>
            </a:r>
            <a:r>
              <a:rPr lang="en-US" dirty="0" smtClean="0">
                <a:latin typeface="Calibri" panose="020F0502020204030204" pitchFamily="34" charset="0"/>
              </a:rPr>
              <a:t>to </a:t>
            </a:r>
            <a:r>
              <a:rPr lang="en-US" dirty="0">
                <a:latin typeface="Calibri" panose="020F0502020204030204" pitchFamily="34" charset="0"/>
              </a:rPr>
              <a:t>control the distribution.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In drought condition, </a:t>
            </a:r>
            <a:r>
              <a:rPr lang="en-US" dirty="0">
                <a:latin typeface="Calibri" panose="020F0502020204030204" pitchFamily="34" charset="0"/>
              </a:rPr>
              <a:t>PJT I </a:t>
            </a:r>
            <a:r>
              <a:rPr lang="en-US" dirty="0" smtClean="0">
                <a:latin typeface="Calibri" panose="020F0502020204030204" pitchFamily="34" charset="0"/>
              </a:rPr>
              <a:t>conduct </a:t>
            </a:r>
            <a:r>
              <a:rPr lang="en-US" dirty="0">
                <a:latin typeface="Calibri" panose="020F0502020204030204" pitchFamily="34" charset="0"/>
              </a:rPr>
              <a:t>cloud seeding to generate artificial rain after getting approval from the Governor based on recommendation from WRMCT.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Advisory </a:t>
            </a:r>
            <a:r>
              <a:rPr lang="en-US" dirty="0">
                <a:latin typeface="Calibri" panose="020F0502020204030204" pitchFamily="34" charset="0"/>
              </a:rPr>
              <a:t>visit to the users and related agency are conducted periodically to get their inputs and their perception on service delivery from the corporation.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Stakeholders </a:t>
            </a:r>
            <a:r>
              <a:rPr lang="en-US" dirty="0">
                <a:latin typeface="Calibri" panose="020F0502020204030204" pitchFamily="34" charset="0"/>
              </a:rPr>
              <a:t>satisfaction survey </a:t>
            </a:r>
            <a:r>
              <a:rPr lang="en-US" dirty="0" smtClean="0">
                <a:latin typeface="Calibri" panose="020F0502020204030204" pitchFamily="34" charset="0"/>
              </a:rPr>
              <a:t>is done yearly to gauge the level of stakeholders satisfaction.  </a:t>
            </a:r>
            <a:endParaRPr lang="en-US" dirty="0">
              <a:latin typeface="Calibri" panose="020F0502020204030204" pitchFamily="34" charset="0"/>
            </a:endParaRPr>
          </a:p>
        </p:txBody>
      </p:sp>
      <p:sp>
        <p:nvSpPr>
          <p:cNvPr id="8" name="TextBox 7"/>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Water Quantity Management</a:t>
            </a:r>
            <a:endParaRPr lang="en-SG" sz="2000" b="1" dirty="0">
              <a:latin typeface="Calibri" panose="020F0502020204030204" pitchFamily="34" charset="0"/>
            </a:endParaRPr>
          </a:p>
        </p:txBody>
      </p:sp>
      <p:sp>
        <p:nvSpPr>
          <p:cNvPr id="9"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(4/9)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68117653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340475"/>
            <a:ext cx="2133600" cy="365125"/>
          </a:xfrm>
        </p:spPr>
        <p:txBody>
          <a:bodyPr/>
          <a:lstStyle/>
          <a:p>
            <a:fld id="{33D6E5A2-EC83-451F-A719-9AC1370DD5CF}" type="slidenum">
              <a:rPr lang="en-US" smtClean="0"/>
              <a:pPr/>
              <a:t>29</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9010"/>
            <a:ext cx="3733800" cy="46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020276" y="1458306"/>
            <a:ext cx="4895124" cy="5247294"/>
          </a:xfrm>
          <a:prstGeom prst="rect">
            <a:avLst/>
          </a:prstGeom>
          <a:noFill/>
        </p:spPr>
        <p:txBody>
          <a:bodyPr wrap="square" rtlCol="0">
            <a:noAutofit/>
          </a:bodyPr>
          <a:lstStyle/>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Water pollution control responsibility lies with the governor </a:t>
            </a:r>
            <a:r>
              <a:rPr lang="en-US" dirty="0" smtClean="0">
                <a:latin typeface="Calibri" panose="020F0502020204030204" pitchFamily="34" charset="0"/>
              </a:rPr>
              <a:t>. </a:t>
            </a:r>
            <a:r>
              <a:rPr lang="en-US" dirty="0">
                <a:latin typeface="Calibri" panose="020F0502020204030204" pitchFamily="34" charset="0"/>
              </a:rPr>
              <a:t>The Governor delegate responsibility to the Head of the Provincial Environmental </a:t>
            </a:r>
            <a:r>
              <a:rPr lang="en-US" dirty="0" smtClean="0">
                <a:latin typeface="Calibri" panose="020F0502020204030204" pitchFamily="34" charset="0"/>
              </a:rPr>
              <a:t>Agency who coordinates </a:t>
            </a:r>
            <a:r>
              <a:rPr lang="en-US" dirty="0">
                <a:latin typeface="Calibri" panose="020F0502020204030204" pitchFamily="34" charset="0"/>
              </a:rPr>
              <a:t>all other agencies dealing with water quality management and water pollution control. </a:t>
            </a:r>
          </a:p>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PJT I </a:t>
            </a:r>
            <a:r>
              <a:rPr lang="en-US" dirty="0" smtClean="0">
                <a:latin typeface="Calibri" panose="020F0502020204030204" pitchFamily="34" charset="0"/>
              </a:rPr>
              <a:t>responsible </a:t>
            </a:r>
            <a:r>
              <a:rPr lang="en-US" dirty="0">
                <a:latin typeface="Calibri" panose="020F0502020204030204" pitchFamily="34" charset="0"/>
              </a:rPr>
              <a:t>in monitoring, evaluating, reporting and </a:t>
            </a:r>
            <a:r>
              <a:rPr lang="en-US" dirty="0" smtClean="0">
                <a:latin typeface="Calibri" panose="020F0502020204030204" pitchFamily="34" charset="0"/>
              </a:rPr>
              <a:t>giving </a:t>
            </a:r>
            <a:r>
              <a:rPr lang="en-US" dirty="0">
                <a:latin typeface="Calibri" panose="020F0502020204030204" pitchFamily="34" charset="0"/>
              </a:rPr>
              <a:t>recommendation on water quality status, and water </a:t>
            </a:r>
            <a:r>
              <a:rPr lang="en-US" dirty="0" smtClean="0">
                <a:latin typeface="Calibri" panose="020F0502020204030204" pitchFamily="34" charset="0"/>
              </a:rPr>
              <a:t>pollution; </a:t>
            </a:r>
            <a:r>
              <a:rPr lang="en-US" dirty="0">
                <a:latin typeface="Calibri" panose="020F0502020204030204" pitchFamily="34" charset="0"/>
              </a:rPr>
              <a:t>and prepare technical recommendation for the approval of effluent discharge licenses.</a:t>
            </a: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PJT </a:t>
            </a:r>
            <a:r>
              <a:rPr lang="en-US" dirty="0">
                <a:latin typeface="Calibri" panose="020F0502020204030204" pitchFamily="34" charset="0"/>
              </a:rPr>
              <a:t>I </a:t>
            </a:r>
            <a:r>
              <a:rPr lang="en-US" dirty="0" smtClean="0">
                <a:latin typeface="Calibri" panose="020F0502020204030204" pitchFamily="34" charset="0"/>
              </a:rPr>
              <a:t>has </a:t>
            </a:r>
            <a:r>
              <a:rPr lang="en-US" dirty="0">
                <a:latin typeface="Calibri" panose="020F0502020204030204" pitchFamily="34" charset="0"/>
              </a:rPr>
              <a:t>to equip themselves with water quality telemetry and laboratory facilities. In 2004, water quality telemetry system was </a:t>
            </a:r>
            <a:r>
              <a:rPr lang="en-US" dirty="0" smtClean="0">
                <a:latin typeface="Calibri" panose="020F0502020204030204" pitchFamily="34" charset="0"/>
              </a:rPr>
              <a:t>installed. </a:t>
            </a:r>
            <a:r>
              <a:rPr lang="en-US" dirty="0">
                <a:latin typeface="Calibri" panose="020F0502020204030204" pitchFamily="34" charset="0"/>
              </a:rPr>
              <a:t>Accredited ISO 17025 of Water Quality Laboratory had been constructed in Malang and </a:t>
            </a:r>
            <a:r>
              <a:rPr lang="en-US" dirty="0" err="1">
                <a:latin typeface="Calibri" panose="020F0502020204030204" pitchFamily="34" charset="0"/>
              </a:rPr>
              <a:t>Mojokerto</a:t>
            </a:r>
            <a:r>
              <a:rPr lang="en-US" dirty="0" smtClean="0">
                <a:latin typeface="Calibri" panose="020F0502020204030204" pitchFamily="34" charset="0"/>
              </a:rPr>
              <a:t>.</a:t>
            </a:r>
            <a:endParaRPr lang="en-US" dirty="0">
              <a:latin typeface="Calibri" panose="020F0502020204030204" pitchFamily="34" charset="0"/>
            </a:endParaRPr>
          </a:p>
        </p:txBody>
      </p:sp>
      <p:sp>
        <p:nvSpPr>
          <p:cNvPr id="7" name="TextBox 6"/>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Water </a:t>
            </a:r>
            <a:r>
              <a:rPr lang="en-US" sz="2000" b="1" dirty="0" err="1" smtClean="0">
                <a:latin typeface="Calibri" panose="020F0502020204030204" pitchFamily="34" charset="0"/>
              </a:rPr>
              <a:t>Quanlity</a:t>
            </a:r>
            <a:r>
              <a:rPr lang="en-US" sz="2000" b="1" dirty="0" smtClean="0">
                <a:latin typeface="Calibri" panose="020F0502020204030204" pitchFamily="34" charset="0"/>
              </a:rPr>
              <a:t> Management</a:t>
            </a:r>
            <a:endParaRPr lang="en-SG" sz="2000" b="1" dirty="0">
              <a:latin typeface="Calibri" panose="020F0502020204030204" pitchFamily="34" charset="0"/>
            </a:endParaRPr>
          </a:p>
        </p:txBody>
      </p:sp>
      <p:sp>
        <p:nvSpPr>
          <p:cNvPr id="8"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(5/9)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9942701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895600" y="238125"/>
            <a:ext cx="6019800" cy="1362075"/>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r"/>
            <a:r>
              <a:rPr lang="en-US" sz="3600" b="1" dirty="0" smtClean="0">
                <a:effectLst>
                  <a:outerShdw blurRad="38100" dist="38100" dir="2700000" algn="tl">
                    <a:srgbClr val="000000">
                      <a:alpha val="43137"/>
                    </a:srgbClr>
                  </a:outerShdw>
                </a:effectLst>
              </a:rPr>
              <a:t>Structures of Presentation</a:t>
            </a:r>
            <a:endParaRPr lang="en-US" sz="3600" b="1" dirty="0">
              <a:effectLst>
                <a:outerShdw blurRad="38100" dist="38100" dir="2700000" algn="tl">
                  <a:srgbClr val="000000">
                    <a:alpha val="43137"/>
                  </a:srgbClr>
                </a:outerShdw>
              </a:effectLst>
            </a:endParaRPr>
          </a:p>
        </p:txBody>
      </p:sp>
      <p:sp>
        <p:nvSpPr>
          <p:cNvPr id="11" name="TextBox 10"/>
          <p:cNvSpPr txBox="1"/>
          <p:nvPr/>
        </p:nvSpPr>
        <p:spPr>
          <a:xfrm>
            <a:off x="1752600" y="1705302"/>
            <a:ext cx="7162800" cy="4924098"/>
          </a:xfrm>
          <a:prstGeom prst="rect">
            <a:avLst/>
          </a:prstGeom>
          <a:noFill/>
        </p:spPr>
        <p:txBody>
          <a:bodyPr wrap="square" rtlCol="0">
            <a:noAutofit/>
          </a:bodyPr>
          <a:lstStyle/>
          <a:p>
            <a:pPr>
              <a:spcAft>
                <a:spcPts val="600"/>
              </a:spcAft>
              <a:tabLst>
                <a:tab pos="534988" algn="l"/>
              </a:tabLst>
            </a:pPr>
            <a:r>
              <a:rPr lang="en-US" sz="2400" kern="0" dirty="0" smtClean="0">
                <a:latin typeface="Calibri" panose="020F0502020204030204" pitchFamily="34" charset="0"/>
              </a:rPr>
              <a:t>I.	Introduction</a:t>
            </a:r>
          </a:p>
          <a:p>
            <a:pPr>
              <a:spcAft>
                <a:spcPts val="0"/>
              </a:spcAft>
              <a:tabLst>
                <a:tab pos="534988" algn="l"/>
              </a:tabLst>
            </a:pPr>
            <a:r>
              <a:rPr lang="en-US" sz="2400" kern="0" dirty="0" smtClean="0">
                <a:latin typeface="Calibri" panose="020F0502020204030204" pitchFamily="34" charset="0"/>
              </a:rPr>
              <a:t>II.	The </a:t>
            </a:r>
            <a:r>
              <a:rPr lang="en-US" sz="2400" kern="0" dirty="0" err="1" smtClean="0">
                <a:latin typeface="Calibri" panose="020F0502020204030204" pitchFamily="34" charset="0"/>
              </a:rPr>
              <a:t>Brantas</a:t>
            </a:r>
            <a:r>
              <a:rPr lang="en-US" sz="2400" kern="0" dirty="0" smtClean="0">
                <a:latin typeface="Calibri" panose="020F0502020204030204" pitchFamily="34" charset="0"/>
              </a:rPr>
              <a:t> RB during Development Era 	(1961 – 1990)</a:t>
            </a:r>
          </a:p>
          <a:p>
            <a:pPr marL="895350" indent="-361950">
              <a:spcAft>
                <a:spcPts val="0"/>
              </a:spcAft>
              <a:buFont typeface="Arial" panose="020B0604020202020204" pitchFamily="34" charset="0"/>
              <a:buChar char="•"/>
            </a:pPr>
            <a:r>
              <a:rPr lang="en-US" sz="2400" kern="0" dirty="0" smtClean="0">
                <a:latin typeface="Calibri" panose="020F0502020204030204" pitchFamily="34" charset="0"/>
              </a:rPr>
              <a:t>Water Resources Development</a:t>
            </a:r>
          </a:p>
          <a:p>
            <a:pPr marL="895350" indent="-361950">
              <a:spcAft>
                <a:spcPts val="0"/>
              </a:spcAft>
              <a:buFont typeface="Arial" panose="020B0604020202020204" pitchFamily="34" charset="0"/>
              <a:buChar char="•"/>
            </a:pPr>
            <a:r>
              <a:rPr lang="en-US" sz="2400" kern="0" dirty="0" smtClean="0">
                <a:latin typeface="Calibri" panose="020F0502020204030204" pitchFamily="34" charset="0"/>
              </a:rPr>
              <a:t>Capacity Development of </a:t>
            </a:r>
            <a:r>
              <a:rPr lang="en-US" sz="2400" kern="0" dirty="0" err="1" smtClean="0">
                <a:latin typeface="Calibri" panose="020F0502020204030204" pitchFamily="34" charset="0"/>
              </a:rPr>
              <a:t>Brantas</a:t>
            </a:r>
            <a:r>
              <a:rPr lang="en-US" sz="2400" kern="0" dirty="0" smtClean="0">
                <a:latin typeface="Calibri" panose="020F0502020204030204" pitchFamily="34" charset="0"/>
              </a:rPr>
              <a:t> RBO</a:t>
            </a:r>
          </a:p>
          <a:p>
            <a:pPr marL="895350" indent="-361950">
              <a:spcAft>
                <a:spcPts val="600"/>
              </a:spcAft>
              <a:buFont typeface="Arial" panose="020B0604020202020204" pitchFamily="34" charset="0"/>
              <a:buChar char="•"/>
            </a:pPr>
            <a:r>
              <a:rPr lang="en-US" sz="2400" kern="0" dirty="0" smtClean="0">
                <a:latin typeface="Calibri" panose="020F0502020204030204" pitchFamily="34" charset="0"/>
              </a:rPr>
              <a:t>Performance of </a:t>
            </a:r>
            <a:r>
              <a:rPr lang="en-US" sz="2400" kern="0" dirty="0" err="1" smtClean="0">
                <a:latin typeface="Calibri" panose="020F0502020204030204" pitchFamily="34" charset="0"/>
              </a:rPr>
              <a:t>Brantas</a:t>
            </a:r>
            <a:r>
              <a:rPr lang="en-US" sz="2400" kern="0" dirty="0" smtClean="0">
                <a:latin typeface="Calibri" panose="020F0502020204030204" pitchFamily="34" charset="0"/>
              </a:rPr>
              <a:t> RBO</a:t>
            </a:r>
            <a:endParaRPr lang="en-US" sz="2400" kern="0" dirty="0">
              <a:latin typeface="Calibri" panose="020F0502020204030204" pitchFamily="34" charset="0"/>
            </a:endParaRPr>
          </a:p>
          <a:p>
            <a:pPr>
              <a:spcAft>
                <a:spcPts val="0"/>
              </a:spcAft>
              <a:tabLst>
                <a:tab pos="534988" algn="l"/>
              </a:tabLst>
            </a:pPr>
            <a:r>
              <a:rPr lang="en-US" sz="2400" kern="0" dirty="0" smtClean="0">
                <a:latin typeface="Calibri" panose="020F0502020204030204" pitchFamily="34" charset="0"/>
              </a:rPr>
              <a:t>III.	The </a:t>
            </a:r>
            <a:r>
              <a:rPr lang="en-US" sz="2400" kern="0" dirty="0" err="1">
                <a:latin typeface="Calibri" panose="020F0502020204030204" pitchFamily="34" charset="0"/>
              </a:rPr>
              <a:t>Brantas</a:t>
            </a:r>
            <a:r>
              <a:rPr lang="en-US" sz="2400" kern="0" dirty="0">
                <a:latin typeface="Calibri" panose="020F0502020204030204" pitchFamily="34" charset="0"/>
              </a:rPr>
              <a:t> </a:t>
            </a:r>
            <a:r>
              <a:rPr lang="en-US" sz="2400" kern="0" dirty="0" smtClean="0">
                <a:latin typeface="Calibri" panose="020F0502020204030204" pitchFamily="34" charset="0"/>
              </a:rPr>
              <a:t>RB during Management Era 	(1991 – now)</a:t>
            </a:r>
          </a:p>
          <a:p>
            <a:pPr marL="895350" indent="-361950">
              <a:spcAft>
                <a:spcPts val="0"/>
              </a:spcAft>
              <a:buFont typeface="Arial" panose="020B0604020202020204" pitchFamily="34" charset="0"/>
              <a:buChar char="•"/>
            </a:pPr>
            <a:r>
              <a:rPr lang="en-US" sz="2400" kern="0" dirty="0" err="1" smtClean="0">
                <a:latin typeface="Calibri" panose="020F0502020204030204" pitchFamily="34" charset="0"/>
              </a:rPr>
              <a:t>Jasa</a:t>
            </a:r>
            <a:r>
              <a:rPr lang="en-US" sz="2400" kern="0" dirty="0" smtClean="0">
                <a:latin typeface="Calibri" panose="020F0502020204030204" pitchFamily="34" charset="0"/>
              </a:rPr>
              <a:t> </a:t>
            </a:r>
            <a:r>
              <a:rPr lang="en-US" sz="2400" kern="0" dirty="0" err="1" smtClean="0">
                <a:latin typeface="Calibri" panose="020F0502020204030204" pitchFamily="34" charset="0"/>
              </a:rPr>
              <a:t>Tirta</a:t>
            </a:r>
            <a:r>
              <a:rPr lang="en-US" sz="2400" kern="0" dirty="0" smtClean="0">
                <a:latin typeface="Calibri" panose="020F0502020204030204" pitchFamily="34" charset="0"/>
              </a:rPr>
              <a:t> I Public Corporation (PJT I)</a:t>
            </a:r>
            <a:endParaRPr lang="en-US" sz="2400" kern="0" dirty="0">
              <a:latin typeface="Calibri" panose="020F0502020204030204" pitchFamily="34" charset="0"/>
            </a:endParaRPr>
          </a:p>
          <a:p>
            <a:pPr marL="895350" indent="-361950">
              <a:spcAft>
                <a:spcPts val="0"/>
              </a:spcAft>
              <a:buFont typeface="Arial" panose="020B0604020202020204" pitchFamily="34" charset="0"/>
              <a:buChar char="•"/>
            </a:pPr>
            <a:r>
              <a:rPr lang="en-US" sz="2400" kern="0" dirty="0">
                <a:latin typeface="Calibri" panose="020F0502020204030204" pitchFamily="34" charset="0"/>
              </a:rPr>
              <a:t>WRM Implementation in the </a:t>
            </a:r>
            <a:r>
              <a:rPr lang="en-US" sz="2400" kern="0" dirty="0" err="1">
                <a:latin typeface="Calibri" panose="020F0502020204030204" pitchFamily="34" charset="0"/>
              </a:rPr>
              <a:t>Brantas</a:t>
            </a:r>
            <a:r>
              <a:rPr lang="en-US" sz="2400" kern="0" dirty="0">
                <a:latin typeface="Calibri" panose="020F0502020204030204" pitchFamily="34" charset="0"/>
              </a:rPr>
              <a:t> RB</a:t>
            </a:r>
          </a:p>
          <a:p>
            <a:pPr marL="895350" indent="-361950">
              <a:spcAft>
                <a:spcPts val="0"/>
              </a:spcAft>
              <a:buFont typeface="Arial" panose="020B0604020202020204" pitchFamily="34" charset="0"/>
              <a:buChar char="•"/>
            </a:pPr>
            <a:r>
              <a:rPr lang="en-US" sz="2400" kern="0" dirty="0" smtClean="0">
                <a:latin typeface="Calibri" panose="020F0502020204030204" pitchFamily="34" charset="0"/>
              </a:rPr>
              <a:t>Capacity Development </a:t>
            </a:r>
            <a:r>
              <a:rPr lang="en-US" sz="2400" kern="0" dirty="0">
                <a:latin typeface="Calibri" panose="020F0502020204030204" pitchFamily="34" charset="0"/>
              </a:rPr>
              <a:t>of </a:t>
            </a:r>
            <a:r>
              <a:rPr lang="en-US" sz="2400" kern="0" dirty="0" smtClean="0">
                <a:latin typeface="Calibri" panose="020F0502020204030204" pitchFamily="34" charset="0"/>
              </a:rPr>
              <a:t>PJT I</a:t>
            </a:r>
          </a:p>
          <a:p>
            <a:pPr marL="895350" indent="-361950">
              <a:spcAft>
                <a:spcPts val="600"/>
              </a:spcAft>
              <a:buFont typeface="Arial" panose="020B0604020202020204" pitchFamily="34" charset="0"/>
              <a:buChar char="•"/>
            </a:pPr>
            <a:r>
              <a:rPr lang="en-US" sz="2400" kern="0" dirty="0" smtClean="0">
                <a:latin typeface="Calibri" panose="020F0502020204030204" pitchFamily="34" charset="0"/>
              </a:rPr>
              <a:t>Performance </a:t>
            </a:r>
            <a:r>
              <a:rPr lang="en-US" sz="2400" kern="0" dirty="0">
                <a:latin typeface="Calibri" panose="020F0502020204030204" pitchFamily="34" charset="0"/>
              </a:rPr>
              <a:t>of </a:t>
            </a:r>
            <a:r>
              <a:rPr lang="en-US" sz="2400" kern="0" dirty="0" smtClean="0">
                <a:latin typeface="Calibri" panose="020F0502020204030204" pitchFamily="34" charset="0"/>
              </a:rPr>
              <a:t>PJT I</a:t>
            </a:r>
            <a:endParaRPr lang="en-US" sz="2400" kern="0" dirty="0">
              <a:latin typeface="Calibri" panose="020F0502020204030204" pitchFamily="34" charset="0"/>
            </a:endParaRPr>
          </a:p>
          <a:p>
            <a:pPr>
              <a:spcAft>
                <a:spcPts val="600"/>
              </a:spcAft>
              <a:tabLst>
                <a:tab pos="534988" algn="l"/>
              </a:tabLst>
            </a:pPr>
            <a:r>
              <a:rPr lang="en-US" sz="2400" kern="0" dirty="0" smtClean="0">
                <a:latin typeface="Calibri" panose="020F0502020204030204" pitchFamily="34" charset="0"/>
              </a:rPr>
              <a:t>IV.	Conclusion</a:t>
            </a:r>
            <a:r>
              <a:rPr lang="en-US" sz="2400" dirty="0">
                <a:solidFill>
                  <a:srgbClr val="0045D0"/>
                </a:solidFill>
                <a:latin typeface="Calibri" panose="020F0502020204030204" pitchFamily="34" charset="0"/>
              </a:rPr>
              <a:t> </a:t>
            </a:r>
          </a:p>
        </p:txBody>
      </p:sp>
      <p:sp>
        <p:nvSpPr>
          <p:cNvPr id="7" name="Slide Number Placeholder 6"/>
          <p:cNvSpPr>
            <a:spLocks noGrp="1"/>
          </p:cNvSpPr>
          <p:nvPr>
            <p:ph type="sldNum" sz="quarter" idx="12"/>
          </p:nvPr>
        </p:nvSpPr>
        <p:spPr/>
        <p:txBody>
          <a:bodyPr/>
          <a:lstStyle/>
          <a:p>
            <a:fld id="{33D6E5A2-EC83-451F-A719-9AC1370DD5CF}" type="slidenum">
              <a:rPr lang="en-US" smtClean="0"/>
              <a:pPr/>
              <a:t>3</a:t>
            </a:fld>
            <a:endParaRPr lang="en-US" dirty="0"/>
          </a:p>
        </p:txBody>
      </p:sp>
      <p:grpSp>
        <p:nvGrpSpPr>
          <p:cNvPr id="16" name="Group 15"/>
          <p:cNvGrpSpPr/>
          <p:nvPr/>
        </p:nvGrpSpPr>
        <p:grpSpPr>
          <a:xfrm>
            <a:off x="141767" y="1752600"/>
            <a:ext cx="1382233" cy="4978292"/>
            <a:chOff x="6629400" y="1727136"/>
            <a:chExt cx="1382233" cy="4978292"/>
          </a:xfrm>
        </p:grpSpPr>
        <p:pic>
          <p:nvPicPr>
            <p:cNvPr id="17"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20"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27"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54763539"/>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340475"/>
            <a:ext cx="2133600" cy="365125"/>
          </a:xfrm>
        </p:spPr>
        <p:txBody>
          <a:bodyPr/>
          <a:lstStyle/>
          <a:p>
            <a:fld id="{33D6E5A2-EC83-451F-A719-9AC1370DD5CF}" type="slidenum">
              <a:rPr lang="en-US" smtClean="0"/>
              <a:pPr/>
              <a:t>30</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76" y="2029010"/>
            <a:ext cx="3740523" cy="46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20276" y="1458306"/>
            <a:ext cx="4895124" cy="5247294"/>
          </a:xfrm>
          <a:prstGeom prst="rect">
            <a:avLst/>
          </a:prstGeom>
          <a:noFill/>
        </p:spPr>
        <p:txBody>
          <a:bodyPr wrap="square" rtlCol="0">
            <a:noAutofit/>
          </a:bodyPr>
          <a:lstStyle/>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PJT I undertake </a:t>
            </a:r>
            <a:r>
              <a:rPr lang="en-US" dirty="0" smtClean="0">
                <a:latin typeface="Calibri" panose="020F0502020204030204" pitchFamily="34" charset="0"/>
              </a:rPr>
              <a:t>FC </a:t>
            </a:r>
            <a:r>
              <a:rPr lang="en-US" dirty="0">
                <a:latin typeface="Calibri" panose="020F0502020204030204" pitchFamily="34" charset="0"/>
              </a:rPr>
              <a:t>by operating the WR infrastructures based on the evaluation result of hydrological data accumulated by telemetry </a:t>
            </a:r>
            <a:r>
              <a:rPr lang="en-US" dirty="0" smtClean="0">
                <a:latin typeface="Calibri" panose="020F0502020204030204" pitchFamily="34" charset="0"/>
              </a:rPr>
              <a:t>facilities, </a:t>
            </a:r>
            <a:r>
              <a:rPr lang="en-US" dirty="0">
                <a:latin typeface="Calibri" panose="020F0502020204030204" pitchFamily="34" charset="0"/>
              </a:rPr>
              <a:t>the “</a:t>
            </a:r>
            <a:r>
              <a:rPr lang="en-US" i="1" dirty="0">
                <a:latin typeface="Calibri" panose="020F0502020204030204" pitchFamily="34" charset="0"/>
              </a:rPr>
              <a:t>heart</a:t>
            </a:r>
            <a:r>
              <a:rPr lang="en-US" dirty="0">
                <a:latin typeface="Calibri" panose="020F0502020204030204" pitchFamily="34" charset="0"/>
              </a:rPr>
              <a:t>” and key component in </a:t>
            </a:r>
            <a:r>
              <a:rPr lang="en-US" dirty="0" smtClean="0">
                <a:latin typeface="Calibri" panose="020F0502020204030204" pitchFamily="34" charset="0"/>
              </a:rPr>
              <a:t>FC </a:t>
            </a:r>
            <a:r>
              <a:rPr lang="en-US" dirty="0">
                <a:latin typeface="Calibri" panose="020F0502020204030204" pitchFamily="34" charset="0"/>
              </a:rPr>
              <a:t>and water distribution</a:t>
            </a:r>
            <a:r>
              <a:rPr lang="en-US" dirty="0"/>
              <a:t>.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Information </a:t>
            </a:r>
            <a:r>
              <a:rPr lang="en-US" dirty="0">
                <a:latin typeface="Calibri" panose="020F0502020204030204" pitchFamily="34" charset="0"/>
              </a:rPr>
              <a:t>concerning river conditions and the alerts </a:t>
            </a:r>
            <a:r>
              <a:rPr lang="en-US" dirty="0" smtClean="0">
                <a:latin typeface="Calibri" panose="020F0502020204030204" pitchFamily="34" charset="0"/>
              </a:rPr>
              <a:t>is </a:t>
            </a:r>
            <a:r>
              <a:rPr lang="en-US" dirty="0">
                <a:latin typeface="Calibri" panose="020F0502020204030204" pitchFamily="34" charset="0"/>
              </a:rPr>
              <a:t>disseminated to </a:t>
            </a:r>
            <a:r>
              <a:rPr lang="en-US" dirty="0" smtClean="0">
                <a:latin typeface="Calibri" panose="020F0502020204030204" pitchFamily="34" charset="0"/>
              </a:rPr>
              <a:t>related </a:t>
            </a:r>
            <a:r>
              <a:rPr lang="en-US" dirty="0">
                <a:latin typeface="Calibri" panose="020F0502020204030204" pitchFamily="34" charset="0"/>
              </a:rPr>
              <a:t>institutions and people </a:t>
            </a:r>
            <a:r>
              <a:rPr lang="en-US" dirty="0" smtClean="0">
                <a:latin typeface="Calibri" panose="020F0502020204030204" pitchFamily="34" charset="0"/>
              </a:rPr>
              <a:t>along </a:t>
            </a:r>
            <a:r>
              <a:rPr lang="en-US" dirty="0">
                <a:latin typeface="Calibri" panose="020F0502020204030204" pitchFamily="34" charset="0"/>
              </a:rPr>
              <a:t>the river </a:t>
            </a:r>
            <a:r>
              <a:rPr lang="en-US" dirty="0" smtClean="0">
                <a:latin typeface="Calibri" panose="020F0502020204030204" pitchFamily="34" charset="0"/>
              </a:rPr>
              <a:t>based </a:t>
            </a:r>
            <a:r>
              <a:rPr lang="en-US" dirty="0">
                <a:latin typeface="Calibri" panose="020F0502020204030204" pitchFamily="34" charset="0"/>
              </a:rPr>
              <a:t>on a predefined mechanism.</a:t>
            </a:r>
          </a:p>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Maintain the function of the equipment has to be carried out properly in order to have reliable facilities. </a:t>
            </a:r>
            <a:r>
              <a:rPr lang="en-US" dirty="0" smtClean="0">
                <a:latin typeface="Calibri" panose="020F0502020204030204" pitchFamily="34" charset="0"/>
              </a:rPr>
              <a:t>PJT </a:t>
            </a:r>
            <a:r>
              <a:rPr lang="en-US" dirty="0">
                <a:latin typeface="Calibri" panose="020F0502020204030204" pitchFamily="34" charset="0"/>
              </a:rPr>
              <a:t>I technicians has developed their capability to maintain and repair the system.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In </a:t>
            </a:r>
            <a:r>
              <a:rPr lang="en-US" dirty="0">
                <a:latin typeface="Calibri" panose="020F0502020204030204" pitchFamily="34" charset="0"/>
              </a:rPr>
              <a:t>communities that has not yet covered by early warning from telemetry facilities, PJT I has develop simple facility of Community Based Early Warning System (CBEWS</a:t>
            </a:r>
            <a:r>
              <a:rPr lang="en-US" dirty="0" smtClean="0">
                <a:latin typeface="Calibri" panose="020F0502020204030204" pitchFamily="34" charset="0"/>
              </a:rPr>
              <a:t>)</a:t>
            </a:r>
            <a:endParaRPr lang="en-US" dirty="0">
              <a:latin typeface="Calibri" panose="020F0502020204030204" pitchFamily="34" charset="0"/>
            </a:endParaRPr>
          </a:p>
        </p:txBody>
      </p:sp>
      <p:sp>
        <p:nvSpPr>
          <p:cNvPr id="7" name="TextBox 6"/>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Flood Management</a:t>
            </a:r>
            <a:endParaRPr lang="en-SG" sz="2000" b="1" dirty="0">
              <a:latin typeface="Calibri" panose="020F0502020204030204" pitchFamily="34" charset="0"/>
            </a:endParaRPr>
          </a:p>
        </p:txBody>
      </p:sp>
      <p:sp>
        <p:nvSpPr>
          <p:cNvPr id="9"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(6/9)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465077441"/>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40475"/>
            <a:ext cx="2133600" cy="365125"/>
          </a:xfrm>
        </p:spPr>
        <p:txBody>
          <a:bodyPr/>
          <a:lstStyle/>
          <a:p>
            <a:fld id="{33D6E5A2-EC83-451F-A719-9AC1370DD5CF}" type="slidenum">
              <a:rPr lang="en-US" smtClean="0"/>
              <a:pPr/>
              <a:t>31</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50" y="2029010"/>
            <a:ext cx="3728850" cy="46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020276" y="1537137"/>
            <a:ext cx="4895124" cy="4608434"/>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i="1" dirty="0">
                <a:latin typeface="Calibri" panose="020F0502020204030204" pitchFamily="34" charset="0"/>
              </a:rPr>
              <a:t>River Corridor Management</a:t>
            </a:r>
            <a:r>
              <a:rPr lang="en-US" dirty="0">
                <a:latin typeface="Calibri" panose="020F0502020204030204" pitchFamily="34" charset="0"/>
              </a:rPr>
              <a:t> is an effort of controlling river corridor land use to keep the function of the river system. </a:t>
            </a:r>
            <a:endParaRPr lang="en-US" dirty="0" smtClean="0">
              <a:latin typeface="Calibri" panose="020F0502020204030204" pitchFamily="34" charset="0"/>
            </a:endParaRPr>
          </a:p>
          <a:p>
            <a:pPr marL="342900" indent="-342900">
              <a:spcAft>
                <a:spcPts val="600"/>
              </a:spcAft>
              <a:buFont typeface="Arial" panose="020B0604020202020204" pitchFamily="34" charset="0"/>
              <a:buChar char="•"/>
            </a:pPr>
            <a:r>
              <a:rPr lang="en-US" dirty="0" smtClean="0">
                <a:latin typeface="Calibri" panose="020F0502020204030204" pitchFamily="34" charset="0"/>
              </a:rPr>
              <a:t>PJT </a:t>
            </a:r>
            <a:r>
              <a:rPr lang="en-US" dirty="0">
                <a:latin typeface="Calibri" panose="020F0502020204030204" pitchFamily="34" charset="0"/>
              </a:rPr>
              <a:t>I participate in</a:t>
            </a:r>
            <a:r>
              <a:rPr lang="en-US" i="1" dirty="0">
                <a:latin typeface="Calibri" panose="020F0502020204030204" pitchFamily="34" charset="0"/>
              </a:rPr>
              <a:t> River Environment Land Use Management</a:t>
            </a:r>
            <a:r>
              <a:rPr lang="en-US" dirty="0">
                <a:latin typeface="Calibri" panose="020F0502020204030204" pitchFamily="34" charset="0"/>
              </a:rPr>
              <a:t> by preparing land use patterns</a:t>
            </a:r>
            <a:r>
              <a:rPr lang="en-US" b="1" dirty="0">
                <a:latin typeface="Calibri" panose="020F0502020204030204" pitchFamily="34" charset="0"/>
              </a:rPr>
              <a:t> </a:t>
            </a:r>
            <a:r>
              <a:rPr lang="en-US" dirty="0">
                <a:latin typeface="Calibri" panose="020F0502020204030204" pitchFamily="34" charset="0"/>
              </a:rPr>
              <a:t>based on both local and regional spatial planning. </a:t>
            </a:r>
            <a:endParaRPr lang="en-US" dirty="0" smtClean="0">
              <a:latin typeface="Calibri" panose="020F0502020204030204" pitchFamily="34" charset="0"/>
            </a:endParaRPr>
          </a:p>
          <a:p>
            <a:pPr marL="342900" indent="-342900">
              <a:spcAft>
                <a:spcPts val="600"/>
              </a:spcAft>
              <a:buFont typeface="Arial" panose="020B0604020202020204" pitchFamily="34" charset="0"/>
              <a:buChar char="•"/>
            </a:pPr>
            <a:r>
              <a:rPr lang="en-US" dirty="0" smtClean="0">
                <a:latin typeface="Calibri" panose="020F0502020204030204" pitchFamily="34" charset="0"/>
              </a:rPr>
              <a:t>PJT </a:t>
            </a:r>
            <a:r>
              <a:rPr lang="en-US" dirty="0">
                <a:latin typeface="Calibri" panose="020F0502020204030204" pitchFamily="34" charset="0"/>
              </a:rPr>
              <a:t>I had also develop some area for river tourism to invite peoples enjoy the river and its surrounding. This strategy aimed to build people awareness to keep clean, healthy and function of the river system. </a:t>
            </a:r>
          </a:p>
        </p:txBody>
      </p:sp>
      <p:sp>
        <p:nvSpPr>
          <p:cNvPr id="7" name="TextBox 6"/>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River </a:t>
            </a:r>
            <a:r>
              <a:rPr lang="en-US" sz="2000" b="1" dirty="0" err="1" smtClean="0">
                <a:latin typeface="Calibri" panose="020F0502020204030204" pitchFamily="34" charset="0"/>
              </a:rPr>
              <a:t>Env</a:t>
            </a:r>
            <a:r>
              <a:rPr lang="en-US" sz="2000" b="1" dirty="0" smtClean="0">
                <a:latin typeface="Calibri" panose="020F0502020204030204" pitchFamily="34" charset="0"/>
              </a:rPr>
              <a:t>. Management</a:t>
            </a:r>
            <a:endParaRPr lang="en-SG" sz="2000" b="1" dirty="0">
              <a:latin typeface="Calibri" panose="020F0502020204030204" pitchFamily="34" charset="0"/>
            </a:endParaRPr>
          </a:p>
        </p:txBody>
      </p:sp>
      <p:sp>
        <p:nvSpPr>
          <p:cNvPr id="8"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(7/9)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87360979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40475"/>
            <a:ext cx="2133600" cy="365125"/>
          </a:xfrm>
        </p:spPr>
        <p:txBody>
          <a:bodyPr/>
          <a:lstStyle/>
          <a:p>
            <a:fld id="{33D6E5A2-EC83-451F-A719-9AC1370DD5CF}" type="slidenum">
              <a:rPr lang="en-US" smtClean="0"/>
              <a:pPr/>
              <a:t>32</a:t>
            </a:fld>
            <a:endParaRPr lang="en-US" dirty="0"/>
          </a:p>
        </p:txBody>
      </p:sp>
      <p:sp>
        <p:nvSpPr>
          <p:cNvPr id="18" name="TextBox 17"/>
          <p:cNvSpPr txBox="1"/>
          <p:nvPr/>
        </p:nvSpPr>
        <p:spPr>
          <a:xfrm>
            <a:off x="3901369" y="1474073"/>
            <a:ext cx="5242631" cy="4608434"/>
          </a:xfrm>
          <a:prstGeom prst="rect">
            <a:avLst/>
          </a:prstGeom>
          <a:noFill/>
        </p:spPr>
        <p:txBody>
          <a:bodyPr wrap="square" rtlCol="0">
            <a:noAutofit/>
          </a:bodyPr>
          <a:lstStyle/>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O&amp;M </a:t>
            </a:r>
            <a:r>
              <a:rPr lang="en-US" dirty="0">
                <a:latin typeface="Calibri" panose="020F0502020204030204" pitchFamily="34" charset="0"/>
              </a:rPr>
              <a:t>activities are the main activities during the post development of the infrastructures </a:t>
            </a:r>
          </a:p>
          <a:p>
            <a:pPr marL="538163" lvl="1" indent="-285750">
              <a:spcBef>
                <a:spcPts val="0"/>
              </a:spcBef>
              <a:spcAft>
                <a:spcPts val="600"/>
              </a:spcAft>
              <a:buFont typeface="Courier New" panose="02070309020205020404" pitchFamily="49" charset="0"/>
              <a:buChar char="o"/>
            </a:pPr>
            <a:r>
              <a:rPr lang="en-US" dirty="0">
                <a:latin typeface="Calibri" panose="020F0502020204030204" pitchFamily="34" charset="0"/>
              </a:rPr>
              <a:t>Operation (O) is an attempt to control and </a:t>
            </a:r>
            <a:r>
              <a:rPr lang="en-US" dirty="0" smtClean="0">
                <a:latin typeface="Calibri" panose="020F0502020204030204" pitchFamily="34" charset="0"/>
              </a:rPr>
              <a:t>distribute water in order </a:t>
            </a:r>
            <a:r>
              <a:rPr lang="en-US" dirty="0">
                <a:latin typeface="Calibri" panose="020F0502020204030204" pitchFamily="34" charset="0"/>
              </a:rPr>
              <a:t>to achieve optimum </a:t>
            </a:r>
            <a:r>
              <a:rPr lang="en-US" dirty="0" smtClean="0">
                <a:latin typeface="Calibri" panose="020F0502020204030204" pitchFamily="34" charset="0"/>
              </a:rPr>
              <a:t>utilization </a:t>
            </a:r>
            <a:r>
              <a:rPr lang="en-US" dirty="0">
                <a:latin typeface="Calibri" panose="020F0502020204030204" pitchFamily="34" charset="0"/>
              </a:rPr>
              <a:t>and minimize negative impacts such as flood and drought. </a:t>
            </a:r>
            <a:endParaRPr lang="en-SG" dirty="0">
              <a:latin typeface="Calibri" panose="020F0502020204030204" pitchFamily="34" charset="0"/>
            </a:endParaRPr>
          </a:p>
          <a:p>
            <a:pPr marL="538163" lvl="1" indent="-285750">
              <a:spcBef>
                <a:spcPts val="0"/>
              </a:spcBef>
              <a:spcAft>
                <a:spcPts val="600"/>
              </a:spcAft>
              <a:buFont typeface="Courier New" panose="02070309020205020404" pitchFamily="49" charset="0"/>
              <a:buChar char="o"/>
            </a:pPr>
            <a:r>
              <a:rPr lang="en-US" dirty="0">
                <a:latin typeface="Calibri" panose="020F0502020204030204" pitchFamily="34" charset="0"/>
              </a:rPr>
              <a:t>Maintenance (M) is an attempt to secure sustainability of </a:t>
            </a:r>
            <a:r>
              <a:rPr lang="en-US" dirty="0" smtClean="0">
                <a:latin typeface="Calibri" panose="020F0502020204030204" pitchFamily="34" charset="0"/>
              </a:rPr>
              <a:t>WR infrastructures</a:t>
            </a:r>
            <a:endParaRPr lang="en-SG"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Maintenance activity consists </a:t>
            </a:r>
            <a:r>
              <a:rPr lang="en-US" dirty="0" smtClean="0">
                <a:latin typeface="Calibri" panose="020F0502020204030204" pitchFamily="34" charset="0"/>
              </a:rPr>
              <a:t>of: </a:t>
            </a:r>
          </a:p>
          <a:p>
            <a:pPr marL="538163" lvl="1" indent="-285750">
              <a:spcBef>
                <a:spcPts val="0"/>
              </a:spcBef>
              <a:spcAft>
                <a:spcPts val="0"/>
              </a:spcAft>
              <a:buFont typeface="Courier New" panose="02070309020205020404" pitchFamily="49" charset="0"/>
              <a:buChar char="o"/>
              <a:tabLst>
                <a:tab pos="536575" algn="l"/>
              </a:tabLst>
            </a:pPr>
            <a:r>
              <a:rPr lang="en-US" i="1" dirty="0" smtClean="0">
                <a:latin typeface="Calibri" panose="020F0502020204030204" pitchFamily="34" charset="0"/>
              </a:rPr>
              <a:t>Preventive Maintenance</a:t>
            </a:r>
            <a:r>
              <a:rPr lang="en-US" dirty="0" smtClean="0">
                <a:latin typeface="Calibri" panose="020F0502020204030204" pitchFamily="34" charset="0"/>
              </a:rPr>
              <a:t>; </a:t>
            </a:r>
          </a:p>
          <a:p>
            <a:pPr marL="538163" lvl="1" indent="-285750">
              <a:spcBef>
                <a:spcPts val="0"/>
              </a:spcBef>
              <a:spcAft>
                <a:spcPts val="0"/>
              </a:spcAft>
              <a:buFont typeface="Courier New" panose="02070309020205020404" pitchFamily="49" charset="0"/>
              <a:buChar char="o"/>
              <a:tabLst>
                <a:tab pos="536575" algn="l"/>
              </a:tabLst>
            </a:pPr>
            <a:r>
              <a:rPr lang="en-US" i="1" dirty="0" smtClean="0">
                <a:latin typeface="Calibri" panose="020F0502020204030204" pitchFamily="34" charset="0"/>
              </a:rPr>
              <a:t>corrective maintenance</a:t>
            </a:r>
            <a:r>
              <a:rPr lang="en-US" dirty="0" smtClean="0">
                <a:latin typeface="Calibri" panose="020F0502020204030204" pitchFamily="34" charset="0"/>
              </a:rPr>
              <a:t>; </a:t>
            </a:r>
            <a:r>
              <a:rPr lang="en-US" dirty="0">
                <a:latin typeface="Calibri" panose="020F0502020204030204" pitchFamily="34" charset="0"/>
              </a:rPr>
              <a:t>and </a:t>
            </a:r>
            <a:endParaRPr lang="en-US" dirty="0" smtClean="0">
              <a:latin typeface="Calibri" panose="020F0502020204030204" pitchFamily="34" charset="0"/>
            </a:endParaRPr>
          </a:p>
          <a:p>
            <a:pPr marL="538163" lvl="1" indent="-285750">
              <a:spcBef>
                <a:spcPts val="0"/>
              </a:spcBef>
              <a:spcAft>
                <a:spcPts val="600"/>
              </a:spcAft>
              <a:buFont typeface="Courier New" panose="02070309020205020404" pitchFamily="49" charset="0"/>
              <a:buChar char="o"/>
              <a:tabLst>
                <a:tab pos="536575" algn="l"/>
              </a:tabLst>
            </a:pPr>
            <a:r>
              <a:rPr lang="en-US" i="1" dirty="0" smtClean="0">
                <a:latin typeface="Calibri" panose="020F0502020204030204" pitchFamily="34" charset="0"/>
              </a:rPr>
              <a:t>emergency maintenance.</a:t>
            </a:r>
            <a:endParaRPr lang="en-SG"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Preventive </a:t>
            </a:r>
            <a:r>
              <a:rPr lang="en-US" dirty="0" err="1" smtClean="0">
                <a:latin typeface="Calibri" panose="020F0502020204030204" pitchFamily="34" charset="0"/>
              </a:rPr>
              <a:t>Maintenace</a:t>
            </a:r>
            <a:r>
              <a:rPr lang="en-US" dirty="0" smtClean="0">
                <a:latin typeface="Calibri" panose="020F0502020204030204" pitchFamily="34" charset="0"/>
              </a:rPr>
              <a:t> (PM) </a:t>
            </a:r>
            <a:r>
              <a:rPr lang="en-US" dirty="0">
                <a:latin typeface="Calibri" panose="020F0502020204030204" pitchFamily="34" charset="0"/>
              </a:rPr>
              <a:t>is the most important aspect in infrastructure management. When done properly, PM could avoid further damage that will require a big amount of repair cost as well as potential disrupt bulk water delivery and flood control. </a:t>
            </a:r>
            <a:endParaRPr lang="en-SG" dirty="0">
              <a:latin typeface="Calibri" panose="020F050202020403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25" y="2029010"/>
            <a:ext cx="3760844" cy="46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River </a:t>
            </a:r>
            <a:r>
              <a:rPr lang="en-US" sz="2000" b="1" dirty="0" err="1" smtClean="0">
                <a:latin typeface="Calibri" panose="020F0502020204030204" pitchFamily="34" charset="0"/>
              </a:rPr>
              <a:t>Env</a:t>
            </a:r>
            <a:r>
              <a:rPr lang="en-US" sz="2000" b="1" dirty="0" smtClean="0">
                <a:latin typeface="Calibri" panose="020F0502020204030204" pitchFamily="34" charset="0"/>
              </a:rPr>
              <a:t>. Management</a:t>
            </a:r>
            <a:endParaRPr lang="en-SG" sz="2000" b="1" dirty="0">
              <a:latin typeface="Calibri" panose="020F0502020204030204" pitchFamily="34" charset="0"/>
            </a:endParaRPr>
          </a:p>
        </p:txBody>
      </p:sp>
      <p:sp>
        <p:nvSpPr>
          <p:cNvPr id="8"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(8/9)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83190980"/>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3880274" y="1613848"/>
            <a:ext cx="5187525" cy="4968766"/>
          </a:xfrm>
          <a:prstGeom prst="rect">
            <a:avLst/>
          </a:prstGeom>
          <a:noFill/>
        </p:spPr>
        <p:txBody>
          <a:bodyPr wrap="square" rtlCol="0">
            <a:noAutofit/>
          </a:bodyPr>
          <a:lstStyle/>
          <a:p>
            <a:pPr marL="342900" indent="-342900">
              <a:spcAft>
                <a:spcPts val="600"/>
              </a:spcAft>
              <a:buFont typeface="Wingdings" panose="05000000000000000000" pitchFamily="2" charset="2"/>
              <a:buChar char="q"/>
            </a:pPr>
            <a:r>
              <a:rPr lang="en-US" sz="2000" b="1" dirty="0" smtClean="0">
                <a:latin typeface="Calibri" panose="020F0502020204030204" pitchFamily="34" charset="0"/>
              </a:rPr>
              <a:t>Youth awareness </a:t>
            </a:r>
            <a:endParaRPr lang="en-US" sz="2000" dirty="0" smtClean="0">
              <a:latin typeface="Calibri" panose="020F0502020204030204" pitchFamily="34" charset="0"/>
            </a:endParaRPr>
          </a:p>
          <a:p>
            <a:pPr marL="342900" indent="-342900">
              <a:spcAft>
                <a:spcPts val="600"/>
              </a:spcAft>
              <a:buFont typeface="Arial" panose="020B0604020202020204" pitchFamily="34" charset="0"/>
              <a:buChar char="•"/>
            </a:pPr>
            <a:r>
              <a:rPr lang="en-US" dirty="0">
                <a:latin typeface="Calibri" panose="020F0502020204030204" pitchFamily="34" charset="0"/>
              </a:rPr>
              <a:t>I</a:t>
            </a:r>
            <a:r>
              <a:rPr lang="en-US" dirty="0" smtClean="0">
                <a:latin typeface="Calibri" panose="020F0502020204030204" pitchFamily="34" charset="0"/>
              </a:rPr>
              <a:t>n collaboration </a:t>
            </a:r>
            <a:r>
              <a:rPr lang="en-US" dirty="0">
                <a:latin typeface="Calibri" panose="020F0502020204030204" pitchFamily="34" charset="0"/>
              </a:rPr>
              <a:t>with </a:t>
            </a:r>
            <a:r>
              <a:rPr lang="en-US" dirty="0" smtClean="0">
                <a:latin typeface="Calibri" panose="020F0502020204030204" pitchFamily="34" charset="0"/>
              </a:rPr>
              <a:t>Malang State </a:t>
            </a:r>
            <a:r>
              <a:rPr lang="en-US" dirty="0">
                <a:latin typeface="Calibri" panose="020F0502020204030204" pitchFamily="34" charset="0"/>
              </a:rPr>
              <a:t>University </a:t>
            </a:r>
            <a:r>
              <a:rPr lang="en-US" dirty="0" smtClean="0">
                <a:latin typeface="Calibri" panose="020F0502020204030204" pitchFamily="34" charset="0"/>
              </a:rPr>
              <a:t>and some </a:t>
            </a:r>
            <a:r>
              <a:rPr lang="en-US" dirty="0">
                <a:latin typeface="Calibri" panose="020F0502020204030204" pitchFamily="34" charset="0"/>
              </a:rPr>
              <a:t>Senior High </a:t>
            </a:r>
            <a:r>
              <a:rPr lang="en-US" dirty="0" smtClean="0">
                <a:latin typeface="Calibri" panose="020F0502020204030204" pitchFamily="34" charset="0"/>
              </a:rPr>
              <a:t>Schools, PJT I established WQ Monitoring Communication Networks in 1997;</a:t>
            </a:r>
          </a:p>
          <a:p>
            <a:pPr marL="342900" indent="-342900">
              <a:spcAft>
                <a:spcPts val="600"/>
              </a:spcAft>
              <a:buFont typeface="Arial" panose="020B0604020202020204" pitchFamily="34" charset="0"/>
              <a:buChar char="•"/>
            </a:pPr>
            <a:r>
              <a:rPr lang="en-US" sz="1600" b="1" dirty="0" smtClean="0">
                <a:latin typeface="Calibri" panose="020F0502020204030204" pitchFamily="34" charset="0"/>
              </a:rPr>
              <a:t>Objectives</a:t>
            </a:r>
            <a:r>
              <a:rPr lang="en-US" dirty="0" smtClean="0">
                <a:latin typeface="Calibri" panose="020F0502020204030204" pitchFamily="34" charset="0"/>
              </a:rPr>
              <a:t>: </a:t>
            </a:r>
            <a:r>
              <a:rPr lang="en-US" dirty="0">
                <a:latin typeface="Calibri" panose="020F0502020204030204" pitchFamily="34" charset="0"/>
              </a:rPr>
              <a:t>to raise awareness </a:t>
            </a:r>
            <a:r>
              <a:rPr lang="en-US" dirty="0" smtClean="0">
                <a:latin typeface="Calibri" panose="020F0502020204030204" pitchFamily="34" charset="0"/>
              </a:rPr>
              <a:t>of the students by </a:t>
            </a:r>
            <a:r>
              <a:rPr lang="en-US" dirty="0">
                <a:latin typeface="Calibri" panose="020F0502020204030204" pitchFamily="34" charset="0"/>
              </a:rPr>
              <a:t>developing extra curricula </a:t>
            </a:r>
            <a:r>
              <a:rPr lang="en-US" dirty="0" smtClean="0">
                <a:latin typeface="Calibri" panose="020F0502020204030204" pitchFamily="34" charset="0"/>
              </a:rPr>
              <a:t>activities to: </a:t>
            </a:r>
          </a:p>
          <a:p>
            <a:pPr marL="534988" indent="-193675">
              <a:spcAft>
                <a:spcPts val="0"/>
              </a:spcAft>
              <a:buFont typeface="Courier New" panose="02070309020205020404" pitchFamily="49" charset="0"/>
              <a:buChar char="o"/>
            </a:pPr>
            <a:r>
              <a:rPr lang="en-US" sz="1600" dirty="0" smtClean="0">
                <a:latin typeface="Calibri" panose="020F0502020204030204" pitchFamily="34" charset="0"/>
              </a:rPr>
              <a:t>introduce </a:t>
            </a:r>
            <a:r>
              <a:rPr lang="en-US" sz="1600" dirty="0">
                <a:latin typeface="Calibri" panose="020F0502020204030204" pitchFamily="34" charset="0"/>
              </a:rPr>
              <a:t>issues, challenges and problem solving related to </a:t>
            </a:r>
            <a:r>
              <a:rPr lang="en-US" sz="1600" dirty="0" smtClean="0">
                <a:latin typeface="Calibri" panose="020F0502020204030204" pitchFamily="34" charset="0"/>
              </a:rPr>
              <a:t>WRM </a:t>
            </a:r>
            <a:r>
              <a:rPr lang="en-US" sz="1600" dirty="0">
                <a:latin typeface="Calibri" panose="020F0502020204030204" pitchFamily="34" charset="0"/>
              </a:rPr>
              <a:t>&amp; </a:t>
            </a:r>
            <a:r>
              <a:rPr lang="en-US" sz="1600" dirty="0" smtClean="0">
                <a:latin typeface="Calibri" panose="020F0502020204030204" pitchFamily="34" charset="0"/>
              </a:rPr>
              <a:t>environment  </a:t>
            </a:r>
            <a:r>
              <a:rPr lang="en-US" sz="1600" dirty="0">
                <a:latin typeface="Calibri" panose="020F0502020204030204" pitchFamily="34" charset="0"/>
              </a:rPr>
              <a:t>in river </a:t>
            </a:r>
            <a:r>
              <a:rPr lang="en-US" sz="1600" dirty="0" smtClean="0">
                <a:latin typeface="Calibri" panose="020F0502020204030204" pitchFamily="34" charset="0"/>
              </a:rPr>
              <a:t>basin;</a:t>
            </a:r>
          </a:p>
          <a:p>
            <a:pPr marL="534988" indent="-193675">
              <a:spcAft>
                <a:spcPts val="0"/>
              </a:spcAft>
              <a:buFont typeface="Courier New" panose="02070309020205020404" pitchFamily="49" charset="0"/>
              <a:buChar char="o"/>
            </a:pPr>
            <a:r>
              <a:rPr lang="en-US" sz="1600" dirty="0" smtClean="0">
                <a:latin typeface="Calibri" panose="020F0502020204030204" pitchFamily="34" charset="0"/>
              </a:rPr>
              <a:t>promote </a:t>
            </a:r>
            <a:r>
              <a:rPr lang="en-US" sz="1600" dirty="0">
                <a:latin typeface="Calibri" panose="020F0502020204030204" pitchFamily="34" charset="0"/>
              </a:rPr>
              <a:t>field activities of the students </a:t>
            </a:r>
            <a:r>
              <a:rPr lang="en-US" sz="1600" dirty="0" smtClean="0">
                <a:latin typeface="Calibri" panose="020F0502020204030204" pitchFamily="34" charset="0"/>
              </a:rPr>
              <a:t>; and</a:t>
            </a:r>
          </a:p>
          <a:p>
            <a:pPr marL="534988" indent="-193675">
              <a:spcAft>
                <a:spcPts val="600"/>
              </a:spcAft>
              <a:buFont typeface="Courier New" panose="02070309020205020404" pitchFamily="49" charset="0"/>
              <a:buChar char="o"/>
            </a:pPr>
            <a:r>
              <a:rPr lang="en-US" sz="1600" dirty="0" smtClean="0">
                <a:latin typeface="Calibri" panose="020F0502020204030204" pitchFamily="34" charset="0"/>
              </a:rPr>
              <a:t>share </a:t>
            </a:r>
            <a:r>
              <a:rPr lang="en-US" sz="1600" dirty="0">
                <a:latin typeface="Calibri" panose="020F0502020204030204" pitchFamily="34" charset="0"/>
              </a:rPr>
              <a:t>knowledge and experiences among </a:t>
            </a:r>
            <a:r>
              <a:rPr lang="en-US" sz="1600" dirty="0" smtClean="0">
                <a:latin typeface="Calibri" panose="020F0502020204030204" pitchFamily="34" charset="0"/>
              </a:rPr>
              <a:t>members</a:t>
            </a:r>
          </a:p>
          <a:p>
            <a:pPr marL="285750" indent="-285750">
              <a:spcAft>
                <a:spcPts val="600"/>
              </a:spcAft>
              <a:buFont typeface="Arial" panose="020B0604020202020204" pitchFamily="34" charset="0"/>
              <a:buChar char="•"/>
            </a:pPr>
            <a:r>
              <a:rPr lang="en-US" dirty="0" smtClean="0">
                <a:latin typeface="Calibri" panose="020F0502020204030204" pitchFamily="34" charset="0"/>
              </a:rPr>
              <a:t>Members: 112 </a:t>
            </a:r>
            <a:r>
              <a:rPr lang="en-US" dirty="0">
                <a:latin typeface="Calibri" panose="020F0502020204030204" pitchFamily="34" charset="0"/>
              </a:rPr>
              <a:t>Senior High </a:t>
            </a:r>
            <a:r>
              <a:rPr lang="en-US" dirty="0" smtClean="0">
                <a:latin typeface="Calibri" panose="020F0502020204030204" pitchFamily="34" charset="0"/>
              </a:rPr>
              <a:t>Schools. </a:t>
            </a:r>
          </a:p>
          <a:p>
            <a:pPr marL="285750" indent="-285750">
              <a:spcAft>
                <a:spcPts val="600"/>
              </a:spcAft>
              <a:buFont typeface="Wingdings" panose="05000000000000000000" pitchFamily="2" charset="2"/>
              <a:buChar char="q"/>
            </a:pPr>
            <a:r>
              <a:rPr lang="en-US" sz="2000" b="1" dirty="0" smtClean="0">
                <a:latin typeface="Calibri" panose="020F0502020204030204" pitchFamily="34" charset="0"/>
              </a:rPr>
              <a:t>River Lovers Communities</a:t>
            </a:r>
          </a:p>
          <a:p>
            <a:pPr marL="342900" indent="-342900">
              <a:spcAft>
                <a:spcPts val="600"/>
              </a:spcAft>
              <a:buFont typeface="Arial" panose="020B0604020202020204" pitchFamily="34" charset="0"/>
              <a:buChar char="•"/>
            </a:pPr>
            <a:r>
              <a:rPr lang="en-US" dirty="0">
                <a:latin typeface="Calibri" panose="020F0502020204030204" pitchFamily="34" charset="0"/>
              </a:rPr>
              <a:t>PJT I </a:t>
            </a:r>
            <a:r>
              <a:rPr lang="en-US" dirty="0" smtClean="0">
                <a:latin typeface="Calibri" panose="020F0502020204030204" pitchFamily="34" charset="0"/>
              </a:rPr>
              <a:t>and local Government promote </a:t>
            </a:r>
            <a:r>
              <a:rPr lang="en-US" dirty="0">
                <a:latin typeface="Calibri" panose="020F0502020204030204" pitchFamily="34" charset="0"/>
              </a:rPr>
              <a:t>and facilitate the establishment of “</a:t>
            </a:r>
            <a:r>
              <a:rPr lang="en-US" i="1" dirty="0">
                <a:latin typeface="Calibri" panose="020F0502020204030204" pitchFamily="34" charset="0"/>
              </a:rPr>
              <a:t>Jogo </a:t>
            </a:r>
            <a:r>
              <a:rPr lang="en-US" i="1" dirty="0" err="1">
                <a:latin typeface="Calibri" panose="020F0502020204030204" pitchFamily="34" charset="0"/>
              </a:rPr>
              <a:t>Tanggul</a:t>
            </a:r>
            <a:r>
              <a:rPr lang="en-US" dirty="0">
                <a:latin typeface="Calibri" panose="020F0502020204030204" pitchFamily="34" charset="0"/>
              </a:rPr>
              <a:t>” groups (Levee Safeguarding Group). </a:t>
            </a:r>
            <a:r>
              <a:rPr lang="en-US" dirty="0" smtClean="0">
                <a:latin typeface="Calibri" panose="020F0502020204030204" pitchFamily="34" charset="0"/>
              </a:rPr>
              <a:t>Proactive participation </a:t>
            </a:r>
            <a:r>
              <a:rPr lang="en-US" dirty="0">
                <a:latin typeface="Calibri" panose="020F0502020204030204" pitchFamily="34" charset="0"/>
              </a:rPr>
              <a:t>of the communities </a:t>
            </a:r>
            <a:r>
              <a:rPr lang="en-US" dirty="0" smtClean="0">
                <a:latin typeface="Calibri" panose="020F0502020204030204" pitchFamily="34" charset="0"/>
              </a:rPr>
              <a:t>to </a:t>
            </a:r>
            <a:r>
              <a:rPr lang="en-US" dirty="0">
                <a:latin typeface="Calibri" panose="020F0502020204030204" pitchFamily="34" charset="0"/>
              </a:rPr>
              <a:t>safeguarding the levees and other river infrastructures. </a:t>
            </a:r>
            <a:endParaRPr lang="en-US" sz="2000" dirty="0">
              <a:latin typeface="Calibri" panose="020F0502020204030204" pitchFamily="34" charset="0"/>
            </a:endParaRPr>
          </a:p>
          <a:p>
            <a:pPr marL="285750" indent="-285750">
              <a:spcAft>
                <a:spcPts val="600"/>
              </a:spcAft>
              <a:buFont typeface="Arial" panose="020B0604020202020204" pitchFamily="34" charset="0"/>
              <a:buChar char="•"/>
            </a:pPr>
            <a:endParaRPr lang="en-US" dirty="0" smtClean="0">
              <a:solidFill>
                <a:srgbClr val="FF0000"/>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33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9010"/>
            <a:ext cx="3727874" cy="46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1675" y="1628900"/>
            <a:ext cx="3576450" cy="400110"/>
          </a:xfrm>
          <a:prstGeom prst="rect">
            <a:avLst/>
          </a:prstGeom>
          <a:solidFill>
            <a:schemeClr val="bg1">
              <a:lumMod val="85000"/>
            </a:schemeClr>
          </a:solidFill>
          <a:ln w="28575">
            <a:solidFill>
              <a:schemeClr val="tx1"/>
            </a:solidFill>
          </a:ln>
        </p:spPr>
        <p:txBody>
          <a:bodyPr wrap="square" rtlCol="0">
            <a:spAutoFit/>
          </a:bodyPr>
          <a:lstStyle/>
          <a:p>
            <a:pPr algn="ctr"/>
            <a:r>
              <a:rPr lang="en-US" sz="2000" b="1" dirty="0" smtClean="0">
                <a:latin typeface="Calibri" panose="020F0502020204030204" pitchFamily="34" charset="0"/>
              </a:rPr>
              <a:t>Public Participation</a:t>
            </a:r>
            <a:endParaRPr lang="en-SG" sz="2000" b="1" dirty="0">
              <a:latin typeface="Calibri" panose="020F0502020204030204" pitchFamily="34" charset="0"/>
            </a:endParaRPr>
          </a:p>
        </p:txBody>
      </p:sp>
      <p:sp>
        <p:nvSpPr>
          <p:cNvPr id="8" name="Title 3"/>
          <p:cNvSpPr txBox="1">
            <a:spLocks/>
          </p:cNvSpPr>
          <p:nvPr/>
        </p:nvSpPr>
        <p:spPr>
          <a:xfrm>
            <a:off x="1403648" y="238125"/>
            <a:ext cx="7511752"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a:t>
            </a:r>
            <a:r>
              <a:rPr lang="en-GB" sz="3600" b="1" dirty="0">
                <a:effectLst>
                  <a:outerShdw blurRad="38100" dist="38100" dir="2700000" algn="tl">
                    <a:srgbClr val="000000">
                      <a:alpha val="43137"/>
                    </a:srgbClr>
                  </a:outerShdw>
                </a:effectLst>
                <a:latin typeface="Calibri" panose="020F0502020204030204" pitchFamily="34" charset="0"/>
              </a:rPr>
              <a:t>.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a:t>
            </a:r>
            <a:r>
              <a:rPr lang="en-GB" sz="3600" b="1" dirty="0">
                <a:effectLst>
                  <a:outerShdw blurRad="38100" dist="38100" dir="2700000" algn="tl">
                    <a:srgbClr val="000000">
                      <a:alpha val="43137"/>
                    </a:srgbClr>
                  </a:outerShdw>
                </a:effectLst>
                <a:latin typeface="Calibri" panose="020F0502020204030204" pitchFamily="34" charset="0"/>
              </a:rPr>
              <a:t>RB </a:t>
            </a:r>
            <a:r>
              <a:rPr lang="en-GB" sz="3600" b="1" dirty="0" smtClean="0">
                <a:effectLst>
                  <a:outerShdw blurRad="38100" dist="38100" dir="2700000" algn="tl">
                    <a:srgbClr val="000000">
                      <a:alpha val="43137"/>
                    </a:srgbClr>
                  </a:outerShdw>
                </a:effectLst>
                <a:latin typeface="Calibri" panose="020F0502020204030204" pitchFamily="34" charset="0"/>
              </a:rPr>
              <a:t>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3.2. WRM Implementation in the RB </a:t>
            </a:r>
          </a:p>
          <a:p>
            <a:pPr marL="568325" indent="-568325" algn="r">
              <a:tabLst>
                <a:tab pos="568325" algn="l"/>
              </a:tabLst>
            </a:pPr>
            <a:r>
              <a:rPr lang="en-GB" sz="2000" dirty="0" smtClean="0">
                <a:solidFill>
                  <a:schemeClr val="tx2"/>
                </a:solidFill>
                <a:latin typeface="Calibri" panose="020F0502020204030204" pitchFamily="34" charset="0"/>
              </a:rPr>
              <a:t>(9/9)</a:t>
            </a:r>
            <a:endParaRPr lang="en-US" sz="18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219156662"/>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76400" y="1600200"/>
            <a:ext cx="7391400" cy="5257800"/>
          </a:xfrm>
          <a:prstGeom prst="rect">
            <a:avLst/>
          </a:prstGeom>
          <a:noFill/>
        </p:spPr>
        <p:txBody>
          <a:bodyPr wrap="square" rtlCol="0">
            <a:noAutofit/>
          </a:bodyPr>
          <a:lstStyle/>
          <a:p>
            <a:pPr>
              <a:spcAft>
                <a:spcPts val="600"/>
              </a:spcAft>
              <a:tabLst>
                <a:tab pos="361950" algn="l"/>
              </a:tabLst>
            </a:pPr>
            <a:r>
              <a:rPr lang="en-US" sz="2400" b="1" i="1" dirty="0" smtClean="0">
                <a:latin typeface="Calibri" panose="020F0502020204030204" pitchFamily="34" charset="0"/>
              </a:rPr>
              <a:t>The Challenges &amp; the Strategic CD Programs</a:t>
            </a:r>
            <a:endParaRPr lang="en-US" sz="2400" b="1" dirty="0" smtClean="0">
              <a:latin typeface="Calibri" panose="020F0502020204030204" pitchFamily="34" charset="0"/>
            </a:endParaRPr>
          </a:p>
          <a:p>
            <a:pPr marL="273050" indent="-273050">
              <a:spcBef>
                <a:spcPts val="0"/>
              </a:spcBef>
              <a:spcAft>
                <a:spcPts val="600"/>
              </a:spcAft>
              <a:buFont typeface="Arial" panose="020B0604020202020204" pitchFamily="34" charset="0"/>
              <a:buChar char="•"/>
              <a:tabLst>
                <a:tab pos="273050" algn="l"/>
              </a:tabLst>
            </a:pPr>
            <a:r>
              <a:rPr lang="en-US" sz="2000" dirty="0">
                <a:latin typeface="Calibri" panose="020F0502020204030204" pitchFamily="34" charset="0"/>
              </a:rPr>
              <a:t>F</a:t>
            </a:r>
            <a:r>
              <a:rPr lang="en-US" sz="2000" dirty="0" smtClean="0">
                <a:latin typeface="Calibri" panose="020F0502020204030204" pitchFamily="34" charset="0"/>
              </a:rPr>
              <a:t>inancial </a:t>
            </a:r>
            <a:r>
              <a:rPr lang="en-US" sz="2000" dirty="0">
                <a:latin typeface="Calibri" panose="020F0502020204030204" pitchFamily="34" charset="0"/>
              </a:rPr>
              <a:t>sources </a:t>
            </a:r>
            <a:r>
              <a:rPr lang="en-US" sz="2000" dirty="0" smtClean="0">
                <a:latin typeface="Calibri" panose="020F0502020204030204" pitchFamily="34" charset="0"/>
              </a:rPr>
              <a:t>to </a:t>
            </a:r>
            <a:r>
              <a:rPr lang="en-US" sz="2000" dirty="0">
                <a:latin typeface="Calibri" panose="020F0502020204030204" pitchFamily="34" charset="0"/>
              </a:rPr>
              <a:t>implement the tasks </a:t>
            </a:r>
            <a:r>
              <a:rPr lang="en-US" sz="2000" dirty="0" smtClean="0">
                <a:latin typeface="Calibri" panose="020F0502020204030204" pitchFamily="34" charset="0"/>
              </a:rPr>
              <a:t>&amp; responsibilities </a:t>
            </a:r>
            <a:r>
              <a:rPr lang="en-US" sz="2000" dirty="0">
                <a:latin typeface="Calibri" panose="020F0502020204030204" pitchFamily="34" charset="0"/>
              </a:rPr>
              <a:t>is from the payment of WSF from their commercial water users. </a:t>
            </a:r>
            <a:endParaRPr lang="en-SG" sz="2000" dirty="0">
              <a:latin typeface="Calibri" panose="020F0502020204030204" pitchFamily="34" charset="0"/>
            </a:endParaRPr>
          </a:p>
          <a:p>
            <a:pPr marL="273050" indent="-273050">
              <a:spcBef>
                <a:spcPts val="0"/>
              </a:spcBef>
              <a:spcAft>
                <a:spcPts val="600"/>
              </a:spcAft>
              <a:tabLst>
                <a:tab pos="273050" algn="l"/>
              </a:tabLst>
            </a:pPr>
            <a:r>
              <a:rPr lang="en-US" sz="2000" dirty="0" smtClean="0">
                <a:latin typeface="Calibri" panose="020F0502020204030204" pitchFamily="34" charset="0"/>
              </a:rPr>
              <a:t>	Needs </a:t>
            </a:r>
            <a:r>
              <a:rPr lang="en-US" sz="2000" dirty="0">
                <a:latin typeface="Calibri" panose="020F0502020204030204" pitchFamily="34" charset="0"/>
              </a:rPr>
              <a:t>to change their culture from bureaucrat to entrepreneur, from being spending money to looking </a:t>
            </a:r>
            <a:r>
              <a:rPr lang="en-US" sz="2000" dirty="0" smtClean="0">
                <a:latin typeface="Calibri" panose="020F0502020204030204" pitchFamily="34" charset="0"/>
              </a:rPr>
              <a:t>money. </a:t>
            </a:r>
            <a:endParaRPr lang="en-US" sz="2000" dirty="0">
              <a:latin typeface="Calibri" panose="020F0502020204030204" pitchFamily="34" charset="0"/>
            </a:endParaRPr>
          </a:p>
          <a:p>
            <a:pPr marL="273050" indent="-273050">
              <a:spcBef>
                <a:spcPts val="0"/>
              </a:spcBef>
              <a:spcAft>
                <a:spcPts val="600"/>
              </a:spcAft>
              <a:tabLst>
                <a:tab pos="273050" algn="l"/>
              </a:tabLst>
            </a:pPr>
            <a:r>
              <a:rPr lang="en-US" sz="2000" dirty="0" smtClean="0">
                <a:latin typeface="Calibri" panose="020F0502020204030204" pitchFamily="34" charset="0"/>
              </a:rPr>
              <a:t>	The </a:t>
            </a:r>
            <a:r>
              <a:rPr lang="en-US" sz="2000" dirty="0">
                <a:latin typeface="Calibri" panose="020F0502020204030204" pitchFamily="34" charset="0"/>
              </a:rPr>
              <a:t>sustainability</a:t>
            </a:r>
            <a:r>
              <a:rPr lang="en-US" sz="2000" i="1" dirty="0">
                <a:latin typeface="Calibri" panose="020F0502020204030204" pitchFamily="34" charset="0"/>
              </a:rPr>
              <a:t> </a:t>
            </a:r>
            <a:r>
              <a:rPr lang="en-SG" sz="2000" dirty="0">
                <a:latin typeface="Calibri" panose="020F0502020204030204" pitchFamily="34" charset="0"/>
              </a:rPr>
              <a:t>of PJT I </a:t>
            </a:r>
            <a:r>
              <a:rPr lang="en-SG" sz="2000" dirty="0" smtClean="0">
                <a:latin typeface="Calibri" panose="020F0502020204030204" pitchFamily="34" charset="0"/>
              </a:rPr>
              <a:t>(common goal) depend </a:t>
            </a:r>
            <a:r>
              <a:rPr lang="en-SG" sz="2000" dirty="0">
                <a:latin typeface="Calibri" panose="020F0502020204030204" pitchFamily="34" charset="0"/>
              </a:rPr>
              <a:t>on the </a:t>
            </a:r>
            <a:r>
              <a:rPr lang="en-SG" sz="2000" dirty="0" smtClean="0">
                <a:latin typeface="Calibri" panose="020F0502020204030204" pitchFamily="34" charset="0"/>
              </a:rPr>
              <a:t>Gov. trust, </a:t>
            </a:r>
            <a:r>
              <a:rPr lang="en-US" sz="2000" dirty="0" smtClean="0">
                <a:latin typeface="Calibri" panose="020F0502020204030204" pitchFamily="34" charset="0"/>
              </a:rPr>
              <a:t>customer </a:t>
            </a:r>
            <a:r>
              <a:rPr lang="en-US" sz="2000" dirty="0">
                <a:latin typeface="Calibri" panose="020F0502020204030204" pitchFamily="34" charset="0"/>
              </a:rPr>
              <a:t>willingness </a:t>
            </a:r>
            <a:r>
              <a:rPr lang="en-US" sz="2000" dirty="0" smtClean="0">
                <a:latin typeface="Calibri" panose="020F0502020204030204" pitchFamily="34" charset="0"/>
              </a:rPr>
              <a:t>to pay, successful </a:t>
            </a:r>
            <a:r>
              <a:rPr lang="en-US" sz="2000" dirty="0">
                <a:latin typeface="Calibri" panose="020F0502020204030204" pitchFamily="34" charset="0"/>
              </a:rPr>
              <a:t>of cultural transformation. </a:t>
            </a:r>
            <a:endParaRPr lang="en-US" sz="2000" dirty="0" smtClean="0">
              <a:latin typeface="Calibri" panose="020F0502020204030204" pitchFamily="34" charset="0"/>
            </a:endParaRPr>
          </a:p>
          <a:p>
            <a:pPr marL="273050" indent="-273050">
              <a:spcBef>
                <a:spcPts val="0"/>
              </a:spcBef>
              <a:spcAft>
                <a:spcPts val="0"/>
              </a:spcAft>
              <a:buFont typeface="Arial" panose="020B0604020202020204" pitchFamily="34" charset="0"/>
              <a:buChar char="•"/>
              <a:tabLst>
                <a:tab pos="273050" algn="l"/>
              </a:tabLst>
            </a:pPr>
            <a:r>
              <a:rPr lang="en-US" sz="2000" dirty="0" smtClean="0">
                <a:latin typeface="Calibri" panose="020F0502020204030204" pitchFamily="34" charset="0"/>
              </a:rPr>
              <a:t>Some </a:t>
            </a:r>
            <a:r>
              <a:rPr lang="en-US" sz="2000" dirty="0">
                <a:latin typeface="Calibri" panose="020F0502020204030204" pitchFamily="34" charset="0"/>
              </a:rPr>
              <a:t>strategic programs had been formulated:</a:t>
            </a:r>
            <a:endParaRPr lang="en-SG" sz="2000" dirty="0">
              <a:latin typeface="Calibri" panose="020F0502020204030204" pitchFamily="34" charset="0"/>
            </a:endParaRPr>
          </a:p>
          <a:p>
            <a:pPr marL="742950" lvl="1" indent="-387350">
              <a:spcBef>
                <a:spcPts val="0"/>
              </a:spcBef>
              <a:spcAft>
                <a:spcPts val="0"/>
              </a:spcAft>
              <a:buFont typeface="Courier New" panose="02070309020205020404" pitchFamily="49" charset="0"/>
              <a:buChar char="o"/>
            </a:pPr>
            <a:r>
              <a:rPr lang="en-US" dirty="0">
                <a:latin typeface="Calibri" panose="020F0502020204030204" pitchFamily="34" charset="0"/>
              </a:rPr>
              <a:t>Formulate the corporate vision and define the key success area;</a:t>
            </a:r>
            <a:endParaRPr lang="en-SG" dirty="0">
              <a:latin typeface="Calibri" panose="020F0502020204030204" pitchFamily="34" charset="0"/>
            </a:endParaRPr>
          </a:p>
          <a:p>
            <a:pPr marL="742950" lvl="1" indent="-387350">
              <a:spcBef>
                <a:spcPts val="0"/>
              </a:spcBef>
              <a:spcAft>
                <a:spcPts val="0"/>
              </a:spcAft>
              <a:buFont typeface="Courier New" panose="02070309020205020404" pitchFamily="49" charset="0"/>
              <a:buChar char="o"/>
            </a:pPr>
            <a:r>
              <a:rPr lang="en-US" dirty="0">
                <a:latin typeface="Calibri" panose="020F0502020204030204" pitchFamily="34" charset="0"/>
              </a:rPr>
              <a:t>Develop and implement </a:t>
            </a:r>
            <a:r>
              <a:rPr lang="en-US" dirty="0" smtClean="0">
                <a:latin typeface="Calibri" panose="020F0502020204030204" pitchFamily="34" charset="0"/>
              </a:rPr>
              <a:t>the </a:t>
            </a:r>
            <a:r>
              <a:rPr lang="en-US" dirty="0">
                <a:latin typeface="Calibri" panose="020F0502020204030204" pitchFamily="34" charset="0"/>
              </a:rPr>
              <a:t>appropriate management system;</a:t>
            </a:r>
            <a:endParaRPr lang="en-SG" dirty="0">
              <a:latin typeface="Calibri" panose="020F0502020204030204" pitchFamily="34" charset="0"/>
            </a:endParaRPr>
          </a:p>
          <a:p>
            <a:pPr marL="742950" lvl="1" indent="-387350">
              <a:spcBef>
                <a:spcPts val="0"/>
              </a:spcBef>
              <a:spcAft>
                <a:spcPts val="0"/>
              </a:spcAft>
              <a:buFont typeface="Courier New" panose="02070309020205020404" pitchFamily="49" charset="0"/>
              <a:buChar char="o"/>
            </a:pPr>
            <a:r>
              <a:rPr lang="en-US" dirty="0">
                <a:latin typeface="Calibri" panose="020F0502020204030204" pitchFamily="34" charset="0"/>
              </a:rPr>
              <a:t>Strengthen </a:t>
            </a:r>
            <a:r>
              <a:rPr lang="en-US" dirty="0" smtClean="0">
                <a:latin typeface="Calibri" panose="020F0502020204030204" pitchFamily="34" charset="0"/>
              </a:rPr>
              <a:t>their competences </a:t>
            </a:r>
            <a:r>
              <a:rPr lang="en-US" dirty="0">
                <a:latin typeface="Calibri" panose="020F0502020204030204" pitchFamily="34" charset="0"/>
              </a:rPr>
              <a:t>in WRM and in corporate </a:t>
            </a:r>
            <a:r>
              <a:rPr lang="en-US" dirty="0" err="1">
                <a:latin typeface="Calibri" panose="020F0502020204030204" pitchFamily="34" charset="0"/>
              </a:rPr>
              <a:t>mng</a:t>
            </a:r>
            <a:r>
              <a:rPr lang="en-US" dirty="0">
                <a:latin typeface="Calibri" panose="020F0502020204030204" pitchFamily="34" charset="0"/>
              </a:rPr>
              <a:t>;</a:t>
            </a:r>
            <a:endParaRPr lang="en-SG" dirty="0">
              <a:latin typeface="Calibri" panose="020F0502020204030204" pitchFamily="34" charset="0"/>
            </a:endParaRPr>
          </a:p>
          <a:p>
            <a:pPr marL="742950" lvl="1" indent="-387350">
              <a:spcBef>
                <a:spcPts val="0"/>
              </a:spcBef>
              <a:spcAft>
                <a:spcPts val="600"/>
              </a:spcAft>
              <a:buFont typeface="Courier New" panose="02070309020205020404" pitchFamily="49" charset="0"/>
              <a:buChar char="o"/>
            </a:pPr>
            <a:r>
              <a:rPr lang="en-US" dirty="0">
                <a:latin typeface="Calibri" panose="020F0502020204030204" pitchFamily="34" charset="0"/>
              </a:rPr>
              <a:t>Generate sustainable source of </a:t>
            </a:r>
            <a:r>
              <a:rPr lang="en-US" dirty="0" smtClean="0">
                <a:latin typeface="Calibri" panose="020F0502020204030204" pitchFamily="34" charset="0"/>
              </a:rPr>
              <a:t>funding. </a:t>
            </a:r>
            <a:endParaRPr lang="en-SG" dirty="0">
              <a:latin typeface="Calibri" panose="020F0502020204030204" pitchFamily="34" charset="0"/>
            </a:endParaRPr>
          </a:p>
          <a:p>
            <a:pPr marL="273050">
              <a:spcBef>
                <a:spcPts val="0"/>
              </a:spcBef>
              <a:spcAft>
                <a:spcPts val="0"/>
              </a:spcAft>
            </a:pPr>
            <a:r>
              <a:rPr lang="en-US" sz="2000" dirty="0">
                <a:latin typeface="Calibri" panose="020F0502020204030204" pitchFamily="34" charset="0"/>
              </a:rPr>
              <a:t>These main strategies should be supported by:</a:t>
            </a:r>
            <a:endParaRPr lang="en-SG" sz="2000" dirty="0">
              <a:latin typeface="Calibri" panose="020F0502020204030204" pitchFamily="34" charset="0"/>
            </a:endParaRPr>
          </a:p>
          <a:p>
            <a:pPr marL="742950" lvl="1" indent="-387350">
              <a:spcBef>
                <a:spcPts val="0"/>
              </a:spcBef>
              <a:spcAft>
                <a:spcPts val="0"/>
              </a:spcAft>
              <a:buFont typeface="Courier New" panose="02070309020205020404" pitchFamily="49" charset="0"/>
              <a:buChar char="o"/>
            </a:pPr>
            <a:r>
              <a:rPr lang="en-US" dirty="0">
                <a:latin typeface="Calibri" panose="020F0502020204030204" pitchFamily="34" charset="0"/>
              </a:rPr>
              <a:t>Government political support and legal frameworks;</a:t>
            </a:r>
            <a:endParaRPr lang="en-SG" dirty="0">
              <a:latin typeface="Calibri" panose="020F0502020204030204" pitchFamily="34" charset="0"/>
            </a:endParaRPr>
          </a:p>
          <a:p>
            <a:pPr marL="742950" lvl="1" indent="-387350">
              <a:spcBef>
                <a:spcPts val="0"/>
              </a:spcBef>
              <a:spcAft>
                <a:spcPts val="0"/>
              </a:spcAft>
              <a:buFont typeface="Courier New" panose="02070309020205020404" pitchFamily="49" charset="0"/>
              <a:buChar char="o"/>
            </a:pPr>
            <a:r>
              <a:rPr lang="en-US" dirty="0">
                <a:latin typeface="Calibri" panose="020F0502020204030204" pitchFamily="34" charset="0"/>
              </a:rPr>
              <a:t>Strong leadership, appropriate </a:t>
            </a:r>
            <a:r>
              <a:rPr lang="en-GB" dirty="0">
                <a:latin typeface="Calibri" panose="020F0502020204030204" pitchFamily="34" charset="0"/>
              </a:rPr>
              <a:t>spirit and culture</a:t>
            </a:r>
            <a:r>
              <a:rPr lang="en-US" dirty="0">
                <a:latin typeface="Calibri" panose="020F0502020204030204" pitchFamily="34" charset="0"/>
              </a:rPr>
              <a:t>; </a:t>
            </a:r>
            <a:endParaRPr lang="en-SG" dirty="0">
              <a:latin typeface="Calibri" panose="020F0502020204030204" pitchFamily="34" charset="0"/>
            </a:endParaRPr>
          </a:p>
          <a:p>
            <a:pPr marL="742950" lvl="1" indent="-387350">
              <a:spcBef>
                <a:spcPts val="0"/>
              </a:spcBef>
              <a:spcAft>
                <a:spcPts val="600"/>
              </a:spcAft>
              <a:buFont typeface="Courier New" panose="02070309020205020404" pitchFamily="49" charset="0"/>
              <a:buChar char="o"/>
            </a:pPr>
            <a:r>
              <a:rPr lang="en-US" dirty="0">
                <a:latin typeface="Calibri" panose="020F0502020204030204" pitchFamily="34" charset="0"/>
              </a:rPr>
              <a:t>Effective incentive scheme.</a:t>
            </a:r>
            <a:endParaRPr lang="en-SG"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34</a:t>
            </a:fld>
            <a:endParaRPr lang="en-US" dirty="0"/>
          </a:p>
        </p:txBody>
      </p:sp>
      <p:sp>
        <p:nvSpPr>
          <p:cNvPr id="21"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(1/12)</a:t>
            </a:r>
            <a:endParaRPr lang="en-US" sz="1600" dirty="0">
              <a:solidFill>
                <a:schemeClr val="tx2"/>
              </a:solidFill>
              <a:latin typeface="Calibri" panose="020F0502020204030204" pitchFamily="34" charset="0"/>
            </a:endParaRPr>
          </a:p>
        </p:txBody>
      </p:sp>
      <p:grpSp>
        <p:nvGrpSpPr>
          <p:cNvPr id="12" name="Group 11"/>
          <p:cNvGrpSpPr/>
          <p:nvPr/>
        </p:nvGrpSpPr>
        <p:grpSpPr>
          <a:xfrm>
            <a:off x="117144" y="1749138"/>
            <a:ext cx="1399374" cy="4970110"/>
            <a:chOff x="6623454" y="1724857"/>
            <a:chExt cx="1399374" cy="497011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3454" y="1724857"/>
              <a:ext cx="1399374" cy="925187"/>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2893" y="5757374"/>
              <a:ext cx="1367853" cy="937593"/>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3454" y="4745666"/>
              <a:ext cx="1399374"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0355" y="2717067"/>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4665" y="3733800"/>
              <a:ext cx="1388163"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03007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76400" y="1600200"/>
            <a:ext cx="7391400" cy="5257800"/>
          </a:xfrm>
          <a:prstGeom prst="rect">
            <a:avLst/>
          </a:prstGeom>
          <a:noFill/>
        </p:spPr>
        <p:txBody>
          <a:bodyPr wrap="square" rtlCol="0">
            <a:noAutofit/>
          </a:bodyPr>
          <a:lstStyle/>
          <a:p>
            <a:pPr>
              <a:spcAft>
                <a:spcPts val="600"/>
              </a:spcAft>
              <a:tabLst>
                <a:tab pos="361950" algn="l"/>
              </a:tabLst>
            </a:pPr>
            <a:r>
              <a:rPr lang="en-US" sz="2400" b="1" i="1" dirty="0" smtClean="0">
                <a:latin typeface="Calibri" panose="020F0502020204030204" pitchFamily="34" charset="0"/>
              </a:rPr>
              <a:t>(a). Vision as long term guiding perspective</a:t>
            </a:r>
            <a:endParaRPr lang="en-US" sz="2400" b="1" dirty="0" smtClean="0">
              <a:latin typeface="Calibri" panose="020F0502020204030204" pitchFamily="34"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rPr>
              <a:t>In 1993, PJT I prepare the Vision of 2020. </a:t>
            </a:r>
            <a:endParaRPr lang="en-US" sz="2000" dirty="0" smtClean="0">
              <a:latin typeface="Calibri" panose="020F0502020204030204" pitchFamily="34" charset="0"/>
            </a:endParaRPr>
          </a:p>
          <a:p>
            <a:pPr marL="355600">
              <a:spcAft>
                <a:spcPts val="600"/>
              </a:spcAft>
            </a:pPr>
            <a:r>
              <a:rPr lang="en-US" sz="2000" dirty="0" smtClean="0">
                <a:latin typeface="Calibri" panose="020F0502020204030204" pitchFamily="34" charset="0"/>
              </a:rPr>
              <a:t>It </a:t>
            </a:r>
            <a:r>
              <a:rPr lang="en-US" sz="2000" dirty="0">
                <a:latin typeface="Calibri" panose="020F0502020204030204" pitchFamily="34" charset="0"/>
              </a:rPr>
              <a:t>comprised stages of PJT I development and policy </a:t>
            </a:r>
            <a:r>
              <a:rPr lang="en-US" sz="2000" dirty="0" smtClean="0">
                <a:latin typeface="Calibri" panose="020F0502020204030204" pitchFamily="34" charset="0"/>
              </a:rPr>
              <a:t>directives:</a:t>
            </a:r>
          </a:p>
          <a:p>
            <a:pPr marL="698500" indent="-342900">
              <a:spcAft>
                <a:spcPts val="600"/>
              </a:spcAft>
              <a:buFont typeface="Courier New" panose="02070309020205020404" pitchFamily="49" charset="0"/>
              <a:buChar char="o"/>
            </a:pPr>
            <a:r>
              <a:rPr lang="en-US" dirty="0" smtClean="0">
                <a:latin typeface="Calibri" panose="020F0502020204030204" pitchFamily="34" charset="0"/>
              </a:rPr>
              <a:t>1</a:t>
            </a:r>
            <a:r>
              <a:rPr lang="en-US" baseline="30000" dirty="0" smtClean="0">
                <a:latin typeface="Calibri" panose="020F0502020204030204" pitchFamily="34" charset="0"/>
              </a:rPr>
              <a:t>st</a:t>
            </a:r>
            <a:r>
              <a:rPr lang="en-US" dirty="0" smtClean="0">
                <a:latin typeface="Calibri" panose="020F0502020204030204" pitchFamily="34" charset="0"/>
              </a:rPr>
              <a:t> </a:t>
            </a:r>
            <a:r>
              <a:rPr lang="en-US" dirty="0">
                <a:latin typeface="Calibri" panose="020F0502020204030204" pitchFamily="34" charset="0"/>
              </a:rPr>
              <a:t>10 years (1991-2000) is Consolidating and Positioning Stages, </a:t>
            </a:r>
            <a:endParaRPr lang="en-US" dirty="0" smtClean="0">
              <a:latin typeface="Calibri" panose="020F0502020204030204" pitchFamily="34" charset="0"/>
            </a:endParaRPr>
          </a:p>
          <a:p>
            <a:pPr marL="698500" indent="-342900">
              <a:spcAft>
                <a:spcPts val="600"/>
              </a:spcAft>
              <a:buFont typeface="Courier New" panose="02070309020205020404" pitchFamily="49" charset="0"/>
              <a:buChar char="o"/>
            </a:pPr>
            <a:r>
              <a:rPr lang="en-US" dirty="0" smtClean="0">
                <a:latin typeface="Calibri" panose="020F0502020204030204" pitchFamily="34" charset="0"/>
              </a:rPr>
              <a:t>2</a:t>
            </a:r>
            <a:r>
              <a:rPr lang="en-US" baseline="30000" dirty="0" smtClean="0">
                <a:latin typeface="Calibri" panose="020F0502020204030204" pitchFamily="34" charset="0"/>
              </a:rPr>
              <a:t>nd</a:t>
            </a:r>
            <a:r>
              <a:rPr lang="en-US" dirty="0" smtClean="0">
                <a:latin typeface="Calibri" panose="020F0502020204030204" pitchFamily="34" charset="0"/>
              </a:rPr>
              <a:t> 10 </a:t>
            </a:r>
            <a:r>
              <a:rPr lang="en-US" dirty="0">
                <a:latin typeface="Calibri" panose="020F0502020204030204" pitchFamily="34" charset="0"/>
              </a:rPr>
              <a:t>years (2001-2010) is the 1</a:t>
            </a:r>
            <a:r>
              <a:rPr lang="en-US" baseline="30000" dirty="0">
                <a:latin typeface="Calibri" panose="020F0502020204030204" pitchFamily="34" charset="0"/>
              </a:rPr>
              <a:t>st</a:t>
            </a:r>
            <a:r>
              <a:rPr lang="en-US" dirty="0">
                <a:latin typeface="Calibri" panose="020F0502020204030204" pitchFamily="34" charset="0"/>
              </a:rPr>
              <a:t> Development </a:t>
            </a:r>
            <a:r>
              <a:rPr lang="en-US" dirty="0" smtClean="0">
                <a:latin typeface="Calibri" panose="020F0502020204030204" pitchFamily="34" charset="0"/>
              </a:rPr>
              <a:t>Stages, </a:t>
            </a:r>
            <a:r>
              <a:rPr lang="en-US" dirty="0">
                <a:latin typeface="Calibri" panose="020F0502020204030204" pitchFamily="34" charset="0"/>
              </a:rPr>
              <a:t>and </a:t>
            </a:r>
            <a:endParaRPr lang="en-US" dirty="0" smtClean="0">
              <a:latin typeface="Calibri" panose="020F0502020204030204" pitchFamily="34" charset="0"/>
            </a:endParaRPr>
          </a:p>
          <a:p>
            <a:pPr marL="698500" indent="-342900">
              <a:spcAft>
                <a:spcPts val="600"/>
              </a:spcAft>
              <a:buFont typeface="Courier New" panose="02070309020205020404" pitchFamily="49" charset="0"/>
              <a:buChar char="o"/>
            </a:pPr>
            <a:r>
              <a:rPr lang="en-US" dirty="0" smtClean="0">
                <a:latin typeface="Calibri" panose="020F0502020204030204" pitchFamily="34" charset="0"/>
              </a:rPr>
              <a:t>3</a:t>
            </a:r>
            <a:r>
              <a:rPr lang="en-US" baseline="30000" dirty="0" smtClean="0">
                <a:latin typeface="Calibri" panose="020F0502020204030204" pitchFamily="34" charset="0"/>
              </a:rPr>
              <a:t>rd</a:t>
            </a:r>
            <a:r>
              <a:rPr lang="en-US" dirty="0" smtClean="0">
                <a:latin typeface="Calibri" panose="020F0502020204030204" pitchFamily="34" charset="0"/>
              </a:rPr>
              <a:t> </a:t>
            </a:r>
            <a:r>
              <a:rPr lang="en-US" dirty="0">
                <a:latin typeface="Calibri" panose="020F0502020204030204" pitchFamily="34" charset="0"/>
              </a:rPr>
              <a:t>10 years (2011-2020) is the 2</a:t>
            </a:r>
            <a:r>
              <a:rPr lang="en-US" baseline="30000" dirty="0">
                <a:latin typeface="Calibri" panose="020F0502020204030204" pitchFamily="34" charset="0"/>
              </a:rPr>
              <a:t>nd</a:t>
            </a:r>
            <a:r>
              <a:rPr lang="en-US" dirty="0">
                <a:latin typeface="Calibri" panose="020F0502020204030204" pitchFamily="34" charset="0"/>
              </a:rPr>
              <a:t> Development Stages. </a:t>
            </a:r>
            <a:endParaRPr lang="en-US" dirty="0" smtClean="0">
              <a:latin typeface="Calibri" panose="020F0502020204030204" pitchFamily="34" charset="0"/>
            </a:endParaRPr>
          </a:p>
          <a:p>
            <a:pPr marL="354013" indent="-342900">
              <a:spcAft>
                <a:spcPts val="600"/>
              </a:spcAft>
              <a:buFont typeface="Arial" panose="020B0604020202020204" pitchFamily="34" charset="0"/>
              <a:buChar char="•"/>
            </a:pPr>
            <a:r>
              <a:rPr lang="en-US" sz="2000" dirty="0" smtClean="0">
                <a:latin typeface="Calibri" panose="020F0502020204030204" pitchFamily="34" charset="0"/>
              </a:rPr>
              <a:t>Based </a:t>
            </a:r>
            <a:r>
              <a:rPr lang="en-US" sz="2000" dirty="0">
                <a:latin typeface="Calibri" panose="020F0502020204030204" pitchFamily="34" charset="0"/>
              </a:rPr>
              <a:t>on the current conditions and challenges, in 2010, PJT I formulate the Vision of </a:t>
            </a:r>
            <a:r>
              <a:rPr lang="en-US" sz="2000" dirty="0" smtClean="0">
                <a:latin typeface="Calibri" panose="020F0502020204030204" pitchFamily="34" charset="0"/>
              </a:rPr>
              <a:t>2025: “</a:t>
            </a:r>
            <a:r>
              <a:rPr lang="en-US" sz="2000" b="1" i="1" dirty="0">
                <a:latin typeface="Calibri" panose="020F0502020204030204" pitchFamily="34" charset="0"/>
              </a:rPr>
              <a:t>to be one of the best RBO in Asia Pacific by 2025</a:t>
            </a:r>
            <a:r>
              <a:rPr lang="en-US" sz="2000" dirty="0">
                <a:latin typeface="Calibri" panose="020F0502020204030204" pitchFamily="34" charset="0"/>
              </a:rPr>
              <a:t>”.  </a:t>
            </a:r>
            <a:r>
              <a:rPr lang="en-US" sz="2000" dirty="0" smtClean="0">
                <a:latin typeface="Calibri" panose="020F0502020204030204" pitchFamily="34" charset="0"/>
              </a:rPr>
              <a:t>PJT </a:t>
            </a:r>
            <a:r>
              <a:rPr lang="en-US" sz="2000" dirty="0">
                <a:latin typeface="Calibri" panose="020F0502020204030204" pitchFamily="34" charset="0"/>
              </a:rPr>
              <a:t>I has to be as a Benchmarked RBO. </a:t>
            </a:r>
            <a:endParaRPr lang="en-US" sz="2000" dirty="0" smtClean="0">
              <a:latin typeface="Calibri" panose="020F0502020204030204" pitchFamily="34" charset="0"/>
            </a:endParaRPr>
          </a:p>
          <a:p>
            <a:pPr marL="354013" indent="-342900">
              <a:spcAft>
                <a:spcPts val="600"/>
              </a:spcAft>
              <a:buFont typeface="Arial" panose="020B0604020202020204" pitchFamily="34" charset="0"/>
              <a:buChar char="•"/>
            </a:pPr>
            <a:r>
              <a:rPr lang="en-US" sz="2000" dirty="0" smtClean="0">
                <a:latin typeface="Calibri" panose="020F0502020204030204" pitchFamily="34" charset="0"/>
              </a:rPr>
              <a:t>It </a:t>
            </a:r>
            <a:r>
              <a:rPr lang="en-US" sz="2000" dirty="0">
                <a:latin typeface="Calibri" panose="020F0502020204030204" pitchFamily="34" charset="0"/>
              </a:rPr>
              <a:t>is challenging vision but we believe it is attainable. </a:t>
            </a:r>
            <a:r>
              <a:rPr lang="en-US" sz="2000" dirty="0" smtClean="0">
                <a:latin typeface="Calibri" panose="020F0502020204030204" pitchFamily="34" charset="0"/>
              </a:rPr>
              <a:t>This </a:t>
            </a:r>
            <a:r>
              <a:rPr lang="en-US" sz="2000" dirty="0">
                <a:latin typeface="Calibri" panose="020F0502020204030204" pitchFamily="34" charset="0"/>
              </a:rPr>
              <a:t>vision was resulted from serial discussions and communication. </a:t>
            </a:r>
            <a:r>
              <a:rPr lang="en-US" sz="2000" dirty="0" smtClean="0">
                <a:latin typeface="Calibri" panose="020F0502020204030204" pitchFamily="34" charset="0"/>
              </a:rPr>
              <a:t>A </a:t>
            </a:r>
            <a:r>
              <a:rPr lang="en-US" sz="2000" dirty="0">
                <a:latin typeface="Calibri" panose="020F0502020204030204" pitchFamily="34" charset="0"/>
              </a:rPr>
              <a:t>bottom up participatory process to build the ownership. </a:t>
            </a:r>
            <a:endParaRPr lang="en-US" sz="2000" dirty="0" smtClean="0">
              <a:latin typeface="Calibri" panose="020F0502020204030204" pitchFamily="34" charset="0"/>
            </a:endParaRPr>
          </a:p>
          <a:p>
            <a:pPr marL="355600">
              <a:spcAft>
                <a:spcPts val="600"/>
              </a:spcAft>
            </a:pPr>
            <a:r>
              <a:rPr lang="en-US" sz="2000" dirty="0" smtClean="0">
                <a:latin typeface="Calibri" panose="020F0502020204030204" pitchFamily="34" charset="0"/>
              </a:rPr>
              <a:t>This </a:t>
            </a:r>
            <a:r>
              <a:rPr lang="en-US" sz="2000" dirty="0">
                <a:latin typeface="Calibri" panose="020F0502020204030204" pitchFamily="34" charset="0"/>
              </a:rPr>
              <a:t>vision is deemed to be in line with our common goal to maintain the sustainability of the organization..</a:t>
            </a: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35</a:t>
            </a:fld>
            <a:endParaRPr lang="en-US" dirty="0"/>
          </a:p>
        </p:txBody>
      </p:sp>
      <p:grpSp>
        <p:nvGrpSpPr>
          <p:cNvPr id="12" name="Group 11"/>
          <p:cNvGrpSpPr/>
          <p:nvPr/>
        </p:nvGrpSpPr>
        <p:grpSpPr>
          <a:xfrm>
            <a:off x="117144" y="1749138"/>
            <a:ext cx="1399374" cy="4970110"/>
            <a:chOff x="6623454" y="1724857"/>
            <a:chExt cx="1399374" cy="497011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3454" y="1724857"/>
              <a:ext cx="1399374" cy="925187"/>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2893" y="5757374"/>
              <a:ext cx="1367853" cy="937593"/>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3454" y="4745666"/>
              <a:ext cx="1399374"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0355" y="2717067"/>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4665" y="3733800"/>
              <a:ext cx="1388163"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(2/12)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1882596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95800" y="1600200"/>
            <a:ext cx="4572000" cy="3352800"/>
          </a:xfrm>
          <a:prstGeom prst="rect">
            <a:avLst/>
          </a:prstGeom>
          <a:noFill/>
        </p:spPr>
        <p:txBody>
          <a:bodyPr wrap="square" rtlCol="0">
            <a:noAutofit/>
          </a:bodyPr>
          <a:lstStyle/>
          <a:p>
            <a:pPr>
              <a:spcAft>
                <a:spcPts val="600"/>
              </a:spcAft>
              <a:tabLst>
                <a:tab pos="361950" algn="l"/>
              </a:tabLst>
            </a:pPr>
            <a:r>
              <a:rPr lang="en-US" sz="2400" b="1" i="1" dirty="0" smtClean="0">
                <a:latin typeface="Calibri" panose="020F0502020204030204" pitchFamily="34" charset="0"/>
              </a:rPr>
              <a:t>(b). Triple Bottom Lines of Key Success Area</a:t>
            </a:r>
          </a:p>
          <a:p>
            <a:pPr marL="342900" indent="-342900">
              <a:spcAft>
                <a:spcPts val="600"/>
              </a:spcAft>
              <a:buFont typeface="Arial" panose="020B0604020202020204" pitchFamily="34" charset="0"/>
              <a:buChar char="•"/>
            </a:pPr>
            <a:r>
              <a:rPr lang="en-US" sz="2000" dirty="0">
                <a:latin typeface="Calibri" panose="020F0502020204030204" pitchFamily="34" charset="0"/>
              </a:rPr>
              <a:t>To be as a Benchmarked RBO, PJT I has to be a competent and accountable RBO, having high performance in </a:t>
            </a:r>
            <a:r>
              <a:rPr lang="en-US" sz="2000" dirty="0" smtClean="0">
                <a:latin typeface="Calibri" panose="020F0502020204030204" pitchFamily="34" charset="0"/>
              </a:rPr>
              <a:t>WRM </a:t>
            </a:r>
            <a:r>
              <a:rPr lang="en-US" sz="2000" dirty="0">
                <a:latin typeface="Calibri" panose="020F0502020204030204" pitchFamily="34" charset="0"/>
              </a:rPr>
              <a:t>and </a:t>
            </a:r>
            <a:r>
              <a:rPr lang="en-US" sz="2000" dirty="0" smtClean="0">
                <a:latin typeface="Calibri" panose="020F0502020204030204" pitchFamily="34" charset="0"/>
              </a:rPr>
              <a:t>in Corporate </a:t>
            </a:r>
            <a:r>
              <a:rPr lang="en-US" sz="2000" dirty="0">
                <a:latin typeface="Calibri" panose="020F0502020204030204" pitchFamily="34" charset="0"/>
              </a:rPr>
              <a:t>Management, and to be one step ahead from the other. </a:t>
            </a:r>
            <a:endParaRPr lang="en-US" sz="2000" dirty="0" smtClean="0">
              <a:latin typeface="Calibri" panose="020F0502020204030204" pitchFamily="34" charset="0"/>
            </a:endParaRPr>
          </a:p>
          <a:p>
            <a:pPr marL="342900" indent="-342900">
              <a:spcAft>
                <a:spcPts val="0"/>
              </a:spcAft>
              <a:buFont typeface="Arial" panose="020B0604020202020204" pitchFamily="34" charset="0"/>
              <a:buChar char="•"/>
            </a:pPr>
            <a:r>
              <a:rPr lang="en-US" sz="2000" dirty="0" err="1" smtClean="0">
                <a:latin typeface="Calibri" panose="020F0502020204030204" pitchFamily="34" charset="0"/>
              </a:rPr>
              <a:t>PJt</a:t>
            </a:r>
            <a:r>
              <a:rPr lang="en-US" sz="2000" dirty="0" smtClean="0">
                <a:latin typeface="Calibri" panose="020F0502020204030204" pitchFamily="34" charset="0"/>
              </a:rPr>
              <a:t> </a:t>
            </a:r>
            <a:r>
              <a:rPr lang="en-US" sz="2000" dirty="0">
                <a:latin typeface="Calibri" panose="020F0502020204030204" pitchFamily="34" charset="0"/>
              </a:rPr>
              <a:t>I formulate </a:t>
            </a:r>
            <a:r>
              <a:rPr lang="en-US" sz="2000" dirty="0" smtClean="0">
                <a:latin typeface="Calibri" panose="020F0502020204030204" pitchFamily="34" charset="0"/>
              </a:rPr>
              <a:t>3 - Key </a:t>
            </a:r>
            <a:r>
              <a:rPr lang="en-US" sz="2000" dirty="0">
                <a:latin typeface="Calibri" panose="020F0502020204030204" pitchFamily="34" charset="0"/>
              </a:rPr>
              <a:t>Success </a:t>
            </a:r>
            <a:r>
              <a:rPr lang="en-US" sz="2000" dirty="0" smtClean="0">
                <a:latin typeface="Calibri" panose="020F0502020204030204" pitchFamily="34" charset="0"/>
              </a:rPr>
              <a:t>Areas: </a:t>
            </a:r>
          </a:p>
          <a:p>
            <a:pPr marL="698500" indent="-342900">
              <a:spcAft>
                <a:spcPts val="0"/>
              </a:spcAft>
              <a:buFont typeface="Courier New" panose="02070309020205020404" pitchFamily="49" charset="0"/>
              <a:buChar char="o"/>
            </a:pPr>
            <a:r>
              <a:rPr lang="en-US" dirty="0" smtClean="0">
                <a:latin typeface="Calibri" panose="020F0502020204030204" pitchFamily="34" charset="0"/>
              </a:rPr>
              <a:t>Knowledge driven </a:t>
            </a:r>
            <a:r>
              <a:rPr lang="en-US" dirty="0">
                <a:latin typeface="Calibri" panose="020F0502020204030204" pitchFamily="34" charset="0"/>
              </a:rPr>
              <a:t>o</a:t>
            </a:r>
            <a:r>
              <a:rPr lang="en-US" dirty="0" smtClean="0">
                <a:latin typeface="Calibri" panose="020F0502020204030204" pitchFamily="34" charset="0"/>
              </a:rPr>
              <a:t>rganization, </a:t>
            </a:r>
          </a:p>
          <a:p>
            <a:pPr marL="698500" indent="-342900">
              <a:spcAft>
                <a:spcPts val="0"/>
              </a:spcAft>
              <a:buFont typeface="Courier New" panose="02070309020205020404" pitchFamily="49" charset="0"/>
              <a:buChar char="o"/>
            </a:pPr>
            <a:r>
              <a:rPr lang="en-US" dirty="0" smtClean="0">
                <a:latin typeface="Calibri" panose="020F0502020204030204" pitchFamily="34" charset="0"/>
              </a:rPr>
              <a:t>The Winning Team, and</a:t>
            </a:r>
          </a:p>
          <a:p>
            <a:pPr marL="698500" indent="-342900">
              <a:spcAft>
                <a:spcPts val="600"/>
              </a:spcAft>
              <a:buFont typeface="Courier New" panose="02070309020205020404" pitchFamily="49" charset="0"/>
              <a:buChar char="o"/>
            </a:pPr>
            <a:r>
              <a:rPr lang="en-US" dirty="0" smtClean="0">
                <a:latin typeface="Calibri" panose="020F0502020204030204" pitchFamily="34" charset="0"/>
              </a:rPr>
              <a:t>Conducive working condition. </a:t>
            </a:r>
          </a:p>
        </p:txBody>
      </p:sp>
      <p:sp>
        <p:nvSpPr>
          <p:cNvPr id="6" name="Slide Number Placeholder 5"/>
          <p:cNvSpPr>
            <a:spLocks noGrp="1"/>
          </p:cNvSpPr>
          <p:nvPr>
            <p:ph type="sldNum" sz="quarter" idx="12"/>
          </p:nvPr>
        </p:nvSpPr>
        <p:spPr/>
        <p:txBody>
          <a:bodyPr/>
          <a:lstStyle/>
          <a:p>
            <a:fld id="{33D6E5A2-EC83-451F-A719-9AC1370DD5CF}" type="slidenum">
              <a:rPr lang="en-US" smtClean="0"/>
              <a:pPr/>
              <a:t>36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719450"/>
            <a:ext cx="4266326"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2997" y="5236220"/>
            <a:ext cx="8742404" cy="1923604"/>
          </a:xfrm>
          <a:prstGeom prst="rect">
            <a:avLst/>
          </a:prstGeom>
        </p:spPr>
        <p:txBody>
          <a:bodyPr wrap="square">
            <a:spAutoFit/>
          </a:bodyPr>
          <a:lstStyle/>
          <a:p>
            <a:pPr>
              <a:spcAft>
                <a:spcPts val="600"/>
              </a:spcAft>
              <a:tabLst>
                <a:tab pos="533400" algn="l"/>
              </a:tabLst>
            </a:pPr>
            <a:r>
              <a:rPr lang="en-US" sz="2400" b="1" dirty="0">
                <a:latin typeface="Calibri" panose="020F0502020204030204" pitchFamily="34" charset="0"/>
              </a:rPr>
              <a:t>(1).	</a:t>
            </a:r>
            <a:r>
              <a:rPr lang="en-US" sz="2400" b="1" dirty="0" smtClean="0">
                <a:latin typeface="Calibri" panose="020F0502020204030204" pitchFamily="34" charset="0"/>
              </a:rPr>
              <a:t>Knowledge Driven Organization</a:t>
            </a:r>
            <a:endParaRPr lang="en-SG" sz="2400" dirty="0">
              <a:latin typeface="Calibri" panose="020F0502020204030204" pitchFamily="34" charset="0"/>
            </a:endParaRPr>
          </a:p>
          <a:p>
            <a:pPr marL="354013" indent="-342900">
              <a:spcAft>
                <a:spcPts val="600"/>
              </a:spcAft>
              <a:buFont typeface="Arial" panose="020B0604020202020204" pitchFamily="34" charset="0"/>
              <a:buChar char="•"/>
            </a:pPr>
            <a:r>
              <a:rPr lang="en-US" sz="2000" dirty="0">
                <a:latin typeface="Calibri" panose="020F0502020204030204" pitchFamily="34" charset="0"/>
              </a:rPr>
              <a:t>Acquisition, development and maintenance of knowledge are a cross-cutting task of the RBO, in pursuit of its performance. </a:t>
            </a:r>
          </a:p>
          <a:p>
            <a:pPr marL="354013" indent="-342900">
              <a:spcAft>
                <a:spcPts val="600"/>
              </a:spcAft>
              <a:buFont typeface="Arial" panose="020B0604020202020204" pitchFamily="34" charset="0"/>
              <a:buChar char="•"/>
            </a:pPr>
            <a:r>
              <a:rPr lang="en-US" sz="2000" dirty="0" smtClean="0">
                <a:latin typeface="Calibri" panose="020F0502020204030204" pitchFamily="34" charset="0"/>
              </a:rPr>
              <a:t>PJT </a:t>
            </a:r>
            <a:r>
              <a:rPr lang="en-US" sz="2000" dirty="0">
                <a:latin typeface="Calibri" panose="020F0502020204030204" pitchFamily="34" charset="0"/>
              </a:rPr>
              <a:t>I's motto</a:t>
            </a:r>
            <a:r>
              <a:rPr lang="en-US" sz="2000" b="1" dirty="0">
                <a:latin typeface="Calibri" panose="020F0502020204030204" pitchFamily="34" charset="0"/>
              </a:rPr>
              <a:t>: </a:t>
            </a:r>
            <a:r>
              <a:rPr lang="en-US" sz="2000" i="1" dirty="0">
                <a:latin typeface="Calibri" panose="020F0502020204030204" pitchFamily="34" charset="0"/>
              </a:rPr>
              <a:t>“Growing to lead"</a:t>
            </a:r>
            <a:r>
              <a:rPr lang="en-US" sz="2000" b="1" dirty="0">
                <a:latin typeface="Calibri" panose="020F0502020204030204" pitchFamily="34" charset="0"/>
              </a:rPr>
              <a:t> </a:t>
            </a:r>
            <a:r>
              <a:rPr lang="en-US" sz="2000" dirty="0" smtClean="0">
                <a:latin typeface="Calibri" panose="020F0502020204030204" pitchFamily="34" charset="0"/>
              </a:rPr>
              <a:t>(to </a:t>
            </a:r>
            <a:r>
              <a:rPr lang="en-US" sz="2000" dirty="0">
                <a:latin typeface="Calibri" panose="020F0502020204030204" pitchFamily="34" charset="0"/>
              </a:rPr>
              <a:t>be always one step ahead from the others).</a:t>
            </a:r>
            <a:endParaRPr lang="en-SG" sz="2000" dirty="0">
              <a:latin typeface="Calibri" panose="020F0502020204030204" pitchFamily="34" charset="0"/>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p:txBody>
      </p:sp>
      <p:sp>
        <p:nvSpPr>
          <p:cNvPr id="9"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(3/12)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29623094"/>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6E5A2-EC83-451F-A719-9AC1370DD5CF}" type="slidenum">
              <a:rPr lang="en-US" smtClean="0"/>
              <a:pPr/>
              <a:t>37</a:t>
            </a:fld>
            <a:endParaRPr lang="en-US" dirty="0"/>
          </a:p>
        </p:txBody>
      </p:sp>
      <p:sp>
        <p:nvSpPr>
          <p:cNvPr id="2" name="Rectangle 1"/>
          <p:cNvSpPr/>
          <p:nvPr/>
        </p:nvSpPr>
        <p:spPr>
          <a:xfrm>
            <a:off x="1676401" y="1657600"/>
            <a:ext cx="7239000" cy="7078861"/>
          </a:xfrm>
          <a:prstGeom prst="rect">
            <a:avLst/>
          </a:prstGeom>
        </p:spPr>
        <p:txBody>
          <a:bodyPr wrap="square">
            <a:spAutoFit/>
          </a:bodyPr>
          <a:lstStyle/>
          <a:p>
            <a:pPr>
              <a:spcAft>
                <a:spcPts val="600"/>
              </a:spcAft>
              <a:tabLst>
                <a:tab pos="533400" algn="l"/>
              </a:tabLst>
            </a:pPr>
            <a:r>
              <a:rPr lang="en-US" sz="2400" b="1" dirty="0" smtClean="0">
                <a:latin typeface="Calibri" panose="020F0502020204030204" pitchFamily="34" charset="0"/>
              </a:rPr>
              <a:t>(2).</a:t>
            </a:r>
            <a:r>
              <a:rPr lang="en-US" sz="2400" b="1" dirty="0">
                <a:latin typeface="Calibri" panose="020F0502020204030204" pitchFamily="34" charset="0"/>
              </a:rPr>
              <a:t>	</a:t>
            </a:r>
            <a:r>
              <a:rPr lang="en-US" sz="2400" b="1" dirty="0" smtClean="0">
                <a:latin typeface="Calibri" panose="020F0502020204030204" pitchFamily="34" charset="0"/>
              </a:rPr>
              <a:t>The Winning Team</a:t>
            </a:r>
            <a:endParaRPr lang="en-SG" sz="2400" dirty="0">
              <a:latin typeface="Calibri" panose="020F0502020204030204" pitchFamily="34" charset="0"/>
            </a:endParaRPr>
          </a:p>
          <a:p>
            <a:pPr marL="342900" indent="-342900">
              <a:spcBef>
                <a:spcPts val="0"/>
              </a:spcBef>
              <a:spcAft>
                <a:spcPts val="600"/>
              </a:spcAft>
              <a:buFont typeface="Arial" panose="020B0604020202020204" pitchFamily="34" charset="0"/>
              <a:buChar char="•"/>
            </a:pPr>
            <a:r>
              <a:rPr lang="en-US" sz="2000" dirty="0">
                <a:latin typeface="Calibri" panose="020F0502020204030204" pitchFamily="34" charset="0"/>
              </a:rPr>
              <a:t>The leader and the team should be mobilized and synergized to contribute positively their thinking, feelings and eagerness to move forward together as an assembly of </a:t>
            </a:r>
            <a:r>
              <a:rPr lang="en-US" sz="2000" dirty="0" smtClean="0">
                <a:latin typeface="Calibri" panose="020F0502020204030204" pitchFamily="34" charset="0"/>
              </a:rPr>
              <a:t>symphony.</a:t>
            </a:r>
          </a:p>
          <a:p>
            <a:pPr marL="342900" indent="-342900">
              <a:spcBef>
                <a:spcPts val="0"/>
              </a:spcBef>
              <a:spcAft>
                <a:spcPts val="600"/>
              </a:spcAft>
              <a:buFont typeface="Arial" panose="020B0604020202020204" pitchFamily="34" charset="0"/>
              <a:buChar char="•"/>
            </a:pPr>
            <a:r>
              <a:rPr lang="en-US" sz="2000" dirty="0" smtClean="0">
                <a:latin typeface="Calibri" panose="020F0502020204030204" pitchFamily="34" charset="0"/>
              </a:rPr>
              <a:t>Solid </a:t>
            </a:r>
            <a:r>
              <a:rPr lang="en-US" sz="2000" dirty="0">
                <a:latin typeface="Calibri" panose="020F0502020204030204" pitchFamily="34" charset="0"/>
              </a:rPr>
              <a:t>and dynamic team is the main heart and prerequisite to achieve the organization’s goals. </a:t>
            </a:r>
            <a:endParaRPr lang="en-US" sz="2000" dirty="0" smtClean="0">
              <a:latin typeface="Calibri" panose="020F0502020204030204" pitchFamily="34" charset="0"/>
            </a:endParaRPr>
          </a:p>
          <a:p>
            <a:pPr marL="342900" indent="-342900">
              <a:spcBef>
                <a:spcPts val="0"/>
              </a:spcBef>
              <a:spcAft>
                <a:spcPts val="600"/>
              </a:spcAft>
              <a:buFont typeface="Arial" panose="020B0604020202020204" pitchFamily="34" charset="0"/>
              <a:buChar char="•"/>
            </a:pPr>
            <a:r>
              <a:rPr lang="en-US" sz="2000" dirty="0" smtClean="0">
                <a:latin typeface="Calibri" panose="020F0502020204030204" pitchFamily="34" charset="0"/>
              </a:rPr>
              <a:t>PJT </a:t>
            </a:r>
            <a:r>
              <a:rPr lang="en-US" sz="2000" dirty="0">
                <a:latin typeface="Calibri" panose="020F0502020204030204" pitchFamily="34" charset="0"/>
              </a:rPr>
              <a:t>I's motto</a:t>
            </a:r>
            <a:r>
              <a:rPr lang="en-US" sz="2000" b="1" dirty="0">
                <a:latin typeface="Calibri" panose="020F0502020204030204" pitchFamily="34" charset="0"/>
              </a:rPr>
              <a:t>:</a:t>
            </a:r>
            <a:r>
              <a:rPr lang="en-US" sz="2000" i="1" dirty="0">
                <a:latin typeface="Calibri" panose="020F0502020204030204" pitchFamily="34" charset="0"/>
              </a:rPr>
              <a:t>“</a:t>
            </a:r>
            <a:r>
              <a:rPr lang="en-US" sz="2000" i="1" dirty="0" err="1">
                <a:latin typeface="Calibri" panose="020F0502020204030204" pitchFamily="34" charset="0"/>
              </a:rPr>
              <a:t>Berpadu</a:t>
            </a:r>
            <a:r>
              <a:rPr lang="en-US" sz="2000" i="1" dirty="0">
                <a:latin typeface="Calibri" panose="020F0502020204030204" pitchFamily="34" charset="0"/>
              </a:rPr>
              <a:t> </a:t>
            </a:r>
            <a:r>
              <a:rPr lang="en-US" sz="2000" i="1" dirty="0" err="1">
                <a:latin typeface="Calibri" panose="020F0502020204030204" pitchFamily="34" charset="0"/>
              </a:rPr>
              <a:t>Daya</a:t>
            </a:r>
            <a:r>
              <a:rPr lang="en-US" sz="2000" i="1" dirty="0">
                <a:latin typeface="Calibri" panose="020F0502020204030204" pitchFamily="34" charset="0"/>
              </a:rPr>
              <a:t>, </a:t>
            </a:r>
            <a:r>
              <a:rPr lang="en-US" sz="2000" i="1" dirty="0" err="1">
                <a:latin typeface="Calibri" panose="020F0502020204030204" pitchFamily="34" charset="0"/>
              </a:rPr>
              <a:t>Bersatu</a:t>
            </a:r>
            <a:r>
              <a:rPr lang="en-US" sz="2000" i="1" dirty="0">
                <a:latin typeface="Calibri" panose="020F0502020204030204" pitchFamily="34" charset="0"/>
              </a:rPr>
              <a:t> </a:t>
            </a:r>
            <a:r>
              <a:rPr lang="en-US" sz="2000" i="1" dirty="0" err="1">
                <a:latin typeface="Calibri" panose="020F0502020204030204" pitchFamily="34" charset="0"/>
              </a:rPr>
              <a:t>Karsa</a:t>
            </a:r>
            <a:r>
              <a:rPr lang="en-US" sz="2000" i="1" dirty="0">
                <a:latin typeface="Calibri" panose="020F0502020204030204" pitchFamily="34" charset="0"/>
              </a:rPr>
              <a:t>, </a:t>
            </a:r>
            <a:r>
              <a:rPr lang="en-US" sz="2000" i="1" dirty="0" err="1">
                <a:latin typeface="Calibri" panose="020F0502020204030204" pitchFamily="34" charset="0"/>
              </a:rPr>
              <a:t>Gapai</a:t>
            </a:r>
            <a:r>
              <a:rPr lang="en-US" sz="2000" i="1" dirty="0">
                <a:latin typeface="Calibri" panose="020F0502020204030204" pitchFamily="34" charset="0"/>
              </a:rPr>
              <a:t> </a:t>
            </a:r>
            <a:r>
              <a:rPr lang="en-US" sz="2000" i="1" dirty="0" err="1">
                <a:latin typeface="Calibri" panose="020F0502020204030204" pitchFamily="34" charset="0"/>
              </a:rPr>
              <a:t>Cita</a:t>
            </a:r>
            <a:r>
              <a:rPr lang="en-US" sz="2000" i="1" dirty="0">
                <a:latin typeface="Calibri" panose="020F0502020204030204" pitchFamily="34" charset="0"/>
              </a:rPr>
              <a:t> </a:t>
            </a:r>
            <a:r>
              <a:rPr lang="en-US" sz="2000" i="1" dirty="0" err="1">
                <a:latin typeface="Calibri" panose="020F0502020204030204" pitchFamily="34" charset="0"/>
              </a:rPr>
              <a:t>Bersama</a:t>
            </a:r>
            <a:r>
              <a:rPr lang="en-US" sz="2000" i="1" dirty="0">
                <a:latin typeface="Calibri" panose="020F0502020204030204" pitchFamily="34" charset="0"/>
              </a:rPr>
              <a:t>”</a:t>
            </a:r>
            <a:r>
              <a:rPr lang="en-US" sz="2000" b="1" dirty="0">
                <a:latin typeface="Calibri" panose="020F0502020204030204" pitchFamily="34" charset="0"/>
              </a:rPr>
              <a:t> </a:t>
            </a:r>
            <a:r>
              <a:rPr lang="en-US" sz="2000" dirty="0">
                <a:latin typeface="Calibri" panose="020F0502020204030204" pitchFamily="34" charset="0"/>
              </a:rPr>
              <a:t>(Unity of our forces and strong eagerness to achieve our goals</a:t>
            </a:r>
            <a:r>
              <a:rPr lang="en-US" sz="2000" dirty="0" smtClean="0">
                <a:latin typeface="Calibri" panose="020F0502020204030204" pitchFamily="34" charset="0"/>
              </a:rPr>
              <a:t>).</a:t>
            </a:r>
          </a:p>
          <a:p>
            <a:pPr>
              <a:spcBef>
                <a:spcPts val="600"/>
              </a:spcBef>
              <a:spcAft>
                <a:spcPts val="600"/>
              </a:spcAft>
              <a:tabLst>
                <a:tab pos="533400" algn="l"/>
              </a:tabLst>
            </a:pPr>
            <a:r>
              <a:rPr lang="en-US" sz="2400" b="1" dirty="0">
                <a:latin typeface="Calibri" panose="020F0502020204030204" pitchFamily="34" charset="0"/>
              </a:rPr>
              <a:t>(3).	Conducive Working Condition</a:t>
            </a:r>
            <a:endParaRPr lang="en-SG" sz="24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sz="2000" dirty="0">
                <a:latin typeface="Calibri" panose="020F0502020204030204" pitchFamily="34" charset="0"/>
              </a:rPr>
              <a:t>A supportive corporate working condition is needed for continuous improvement and to guarantee the quality of products and services. </a:t>
            </a:r>
          </a:p>
          <a:p>
            <a:pPr marL="273050">
              <a:spcBef>
                <a:spcPts val="600"/>
              </a:spcBef>
              <a:spcAft>
                <a:spcPts val="600"/>
              </a:spcAft>
            </a:pPr>
            <a:r>
              <a:rPr lang="en-US" sz="2000" dirty="0">
                <a:latin typeface="Calibri" panose="020F0502020204030204" pitchFamily="34" charset="0"/>
              </a:rPr>
              <a:t>It is the enabling factors to promote better performances. </a:t>
            </a:r>
            <a:endParaRPr lang="en-US" sz="2000" dirty="0" smtClean="0">
              <a:latin typeface="Calibri" panose="020F0502020204030204" pitchFamily="34" charset="0"/>
            </a:endParaRPr>
          </a:p>
          <a:p>
            <a:pPr marL="342900" indent="-342900">
              <a:spcBef>
                <a:spcPts val="0"/>
              </a:spcBef>
              <a:spcAft>
                <a:spcPts val="600"/>
              </a:spcAft>
              <a:buFont typeface="Arial" panose="020B0604020202020204" pitchFamily="34" charset="0"/>
              <a:buChar char="•"/>
            </a:pPr>
            <a:endParaRPr lang="en-US" sz="2000" dirty="0" smtClean="0">
              <a:latin typeface="Calibri" panose="020F0502020204030204" pitchFamily="34" charset="0"/>
            </a:endParaRPr>
          </a:p>
          <a:p>
            <a:pPr marL="342900" indent="-342900">
              <a:spcBef>
                <a:spcPts val="0"/>
              </a:spcBef>
              <a:spcAft>
                <a:spcPts val="600"/>
              </a:spcAft>
              <a:buFont typeface="Arial" panose="020B0604020202020204" pitchFamily="34" charset="0"/>
              <a:buChar char="•"/>
            </a:pPr>
            <a:endParaRPr lang="en-US" sz="2000" dirty="0">
              <a:latin typeface="Calibri" panose="020F0502020204030204" pitchFamily="34" charset="0"/>
            </a:endParaRPr>
          </a:p>
          <a:p>
            <a:pPr marL="342900" indent="-342900">
              <a:spcAft>
                <a:spcPts val="600"/>
              </a:spcAft>
              <a:buFont typeface="Arial" panose="020B0604020202020204" pitchFamily="34" charset="0"/>
              <a:buChar char="•"/>
            </a:pPr>
            <a:endParaRPr lang="en-US" sz="2000" dirty="0" smtClean="0">
              <a:latin typeface="Calibri" panose="020F0502020204030204" pitchFamily="34" charset="0"/>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p:txBody>
      </p:sp>
      <p:grpSp>
        <p:nvGrpSpPr>
          <p:cNvPr id="7" name="Group 6"/>
          <p:cNvGrpSpPr/>
          <p:nvPr/>
        </p:nvGrpSpPr>
        <p:grpSpPr>
          <a:xfrm>
            <a:off x="117144" y="1749138"/>
            <a:ext cx="1399374" cy="4970110"/>
            <a:chOff x="6623454" y="1724857"/>
            <a:chExt cx="1399374" cy="497011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3454" y="1724857"/>
              <a:ext cx="1399374" cy="925187"/>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2893" y="5757374"/>
              <a:ext cx="1367853" cy="937593"/>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3454" y="4745666"/>
              <a:ext cx="1399374"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0355" y="2717067"/>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4665" y="3733800"/>
              <a:ext cx="1388163"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(4/12)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401167673"/>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6E5A2-EC83-451F-A719-9AC1370DD5CF}" type="slidenum">
              <a:rPr lang="en-US" smtClean="0"/>
              <a:pPr/>
              <a:t>38</a:t>
            </a:fld>
            <a:endParaRPr lang="en-US" dirty="0"/>
          </a:p>
        </p:txBody>
      </p:sp>
      <p:sp>
        <p:nvSpPr>
          <p:cNvPr id="13" name="TextBox 12"/>
          <p:cNvSpPr txBox="1"/>
          <p:nvPr/>
        </p:nvSpPr>
        <p:spPr>
          <a:xfrm>
            <a:off x="2286000" y="1600200"/>
            <a:ext cx="6781800" cy="2522025"/>
          </a:xfrm>
          <a:prstGeom prst="rect">
            <a:avLst/>
          </a:prstGeom>
          <a:noFill/>
        </p:spPr>
        <p:txBody>
          <a:bodyPr wrap="square" rtlCol="0">
            <a:noAutofit/>
          </a:bodyPr>
          <a:lstStyle/>
          <a:p>
            <a:pPr>
              <a:spcAft>
                <a:spcPts val="600"/>
              </a:spcAft>
              <a:tabLst>
                <a:tab pos="361950" algn="l"/>
              </a:tabLst>
            </a:pPr>
            <a:r>
              <a:rPr lang="en-US" sz="2400" b="1" i="1" dirty="0" smtClean="0">
                <a:latin typeface="Calibri" panose="020F0502020204030204" pitchFamily="34" charset="0"/>
              </a:rPr>
              <a:t>(c). Quality Management System</a:t>
            </a:r>
            <a:endParaRPr lang="en-US" sz="2400" b="1" dirty="0" smtClean="0">
              <a:latin typeface="Calibri" panose="020F0502020204030204" pitchFamily="34" charset="0"/>
            </a:endParaRPr>
          </a:p>
          <a:p>
            <a:pPr>
              <a:spcBef>
                <a:spcPts val="0"/>
              </a:spcBef>
              <a:spcAft>
                <a:spcPts val="600"/>
              </a:spcAft>
            </a:pPr>
            <a:r>
              <a:rPr lang="en-US" sz="2000" dirty="0">
                <a:latin typeface="Calibri" panose="020F0502020204030204" pitchFamily="34" charset="0"/>
              </a:rPr>
              <a:t>PJT I adopt ISO-9000 based QMS to help in </a:t>
            </a:r>
            <a:r>
              <a:rPr lang="en-SG" sz="2000" dirty="0">
                <a:latin typeface="Calibri" panose="020F0502020204030204" pitchFamily="34" charset="0"/>
              </a:rPr>
              <a:t>build</a:t>
            </a:r>
            <a:r>
              <a:rPr lang="en-US" sz="2000" dirty="0" err="1">
                <a:latin typeface="Calibri" panose="020F0502020204030204" pitchFamily="34" charset="0"/>
              </a:rPr>
              <a:t>ing</a:t>
            </a:r>
            <a:r>
              <a:rPr lang="en-SG" sz="2000" dirty="0">
                <a:latin typeface="Calibri" panose="020F0502020204030204" pitchFamily="34" charset="0"/>
              </a:rPr>
              <a:t> the </a:t>
            </a:r>
            <a:r>
              <a:rPr lang="en-SG" sz="2000" dirty="0" smtClean="0">
                <a:latin typeface="Calibri" panose="020F0502020204030204" pitchFamily="34" charset="0"/>
              </a:rPr>
              <a:t>organization culture </a:t>
            </a:r>
            <a:r>
              <a:rPr lang="en-SG" sz="2000" dirty="0">
                <a:latin typeface="Calibri" panose="020F0502020204030204" pitchFamily="34" charset="0"/>
              </a:rPr>
              <a:t>of continues performance improvement </a:t>
            </a:r>
            <a:r>
              <a:rPr lang="en-US" sz="2000" dirty="0">
                <a:latin typeface="Calibri" panose="020F0502020204030204" pitchFamily="34" charset="0"/>
              </a:rPr>
              <a:t>and responsive actions on stakeholder’s </a:t>
            </a:r>
            <a:r>
              <a:rPr lang="en-US" sz="2000" dirty="0" smtClean="0">
                <a:latin typeface="Calibri" panose="020F0502020204030204" pitchFamily="34" charset="0"/>
              </a:rPr>
              <a:t>complaints. </a:t>
            </a:r>
            <a:endParaRPr lang="en-US" sz="2000" dirty="0">
              <a:latin typeface="Calibri" panose="020F0502020204030204" pitchFamily="34" charset="0"/>
            </a:endParaRPr>
          </a:p>
          <a:p>
            <a:pPr>
              <a:spcBef>
                <a:spcPts val="0"/>
              </a:spcBef>
              <a:spcAft>
                <a:spcPts val="600"/>
              </a:spcAft>
            </a:pPr>
            <a:r>
              <a:rPr lang="en-US" sz="2000" dirty="0">
                <a:latin typeface="Calibri" panose="020F0502020204030204" pitchFamily="34" charset="0"/>
              </a:rPr>
              <a:t>In 1997, PJT I received international certification of ISO 9001 in Design, Operation and Maintenance  of WR and Infrastructures issued by The SGS ICS</a:t>
            </a:r>
            <a:r>
              <a:rPr lang="en-US" sz="2000" dirty="0" smtClean="0">
                <a:latin typeface="Calibri" panose="020F0502020204030204" pitchFamily="34" charset="0"/>
              </a:rPr>
              <a:t>. </a:t>
            </a:r>
            <a:endParaRPr lang="en-US" sz="2000" dirty="0">
              <a:latin typeface="Calibri" panose="020F0502020204030204" pitchFamily="34" charset="0"/>
            </a:endParaRPr>
          </a:p>
          <a:p>
            <a:pPr>
              <a:spcBef>
                <a:spcPts val="0"/>
              </a:spcBef>
              <a:spcAft>
                <a:spcPts val="600"/>
              </a:spcAft>
            </a:pPr>
            <a:endParaRPr lang="en-SG" sz="200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46" y="1721925"/>
            <a:ext cx="2035969"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746" y="4191000"/>
            <a:ext cx="8724655" cy="5257800"/>
          </a:xfrm>
          <a:prstGeom prst="rect">
            <a:avLst/>
          </a:prstGeom>
          <a:noFill/>
        </p:spPr>
        <p:txBody>
          <a:bodyPr wrap="square" rtlCol="0">
            <a:noAutofit/>
          </a:bodyPr>
          <a:lstStyle/>
          <a:p>
            <a:pPr>
              <a:spcBef>
                <a:spcPts val="0"/>
              </a:spcBef>
              <a:spcAft>
                <a:spcPts val="600"/>
              </a:spcAft>
            </a:pPr>
            <a:r>
              <a:rPr lang="en-US" sz="2000" dirty="0" smtClean="0">
                <a:latin typeface="Calibri" panose="020F0502020204030204" pitchFamily="34" charset="0"/>
              </a:rPr>
              <a:t>Benefits </a:t>
            </a:r>
            <a:r>
              <a:rPr lang="en-US" sz="2000" dirty="0">
                <a:latin typeface="Calibri" panose="020F0502020204030204" pitchFamily="34" charset="0"/>
              </a:rPr>
              <a:t>of quality management are as follows: </a:t>
            </a:r>
            <a:endParaRPr lang="en-SG" sz="2000"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operational aspect is not affected by change of the employed workforce;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main tasks are undertaken more efficient and effectively;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stakeholders’ complaints are better handled and anticipated;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better relationship between stakeholders and beneficiaries;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improvement in the company’s performance;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achieve stakeholders satisfaction; and </a:t>
            </a:r>
            <a:endParaRPr lang="en-SG" dirty="0">
              <a:latin typeface="Calibri" panose="020F0502020204030204" pitchFamily="34" charset="0"/>
            </a:endParaRPr>
          </a:p>
          <a:p>
            <a:pPr marL="285750" lvl="0" indent="-285750">
              <a:spcBef>
                <a:spcPts val="0"/>
              </a:spcBef>
              <a:spcAft>
                <a:spcPts val="0"/>
              </a:spcAft>
              <a:buFont typeface="Arial" panose="020B0604020202020204" pitchFamily="34" charset="0"/>
              <a:buChar char="•"/>
            </a:pPr>
            <a:r>
              <a:rPr lang="en-US" dirty="0">
                <a:latin typeface="Calibri" panose="020F0502020204030204" pitchFamily="34" charset="0"/>
              </a:rPr>
              <a:t>gain Government trust to be National wide RBO.</a:t>
            </a:r>
            <a:endParaRPr lang="en-SG" sz="2000" dirty="0">
              <a:latin typeface="Calibri" panose="020F0502020204030204" pitchFamily="34" charset="0"/>
            </a:endParaRPr>
          </a:p>
        </p:txBody>
      </p:sp>
      <p:sp>
        <p:nvSpPr>
          <p:cNvPr id="8"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(5/12)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75570160"/>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96224" y="1733736"/>
            <a:ext cx="7367484" cy="4999501"/>
          </a:xfrm>
          <a:prstGeom prst="rect">
            <a:avLst/>
          </a:prstGeom>
          <a:noFill/>
        </p:spPr>
        <p:txBody>
          <a:bodyPr wrap="square" rtlCol="0">
            <a:noAutofit/>
          </a:bodyPr>
          <a:lstStyle/>
          <a:p>
            <a:pPr>
              <a:spcAft>
                <a:spcPts val="400"/>
              </a:spcAft>
            </a:pPr>
            <a:r>
              <a:rPr lang="en-US" sz="2400" b="1" i="1" dirty="0" smtClean="0">
                <a:latin typeface="Calibri" panose="020F0502020204030204" pitchFamily="34" charset="0"/>
              </a:rPr>
              <a:t>(d). Technical </a:t>
            </a:r>
            <a:r>
              <a:rPr lang="en-US" sz="2400" b="1" i="1" dirty="0">
                <a:latin typeface="Calibri" panose="020F0502020204030204" pitchFamily="34" charset="0"/>
              </a:rPr>
              <a:t>and managerial </a:t>
            </a:r>
            <a:r>
              <a:rPr lang="en-US" sz="2400" b="1" i="1" dirty="0" smtClean="0">
                <a:latin typeface="Calibri" panose="020F0502020204030204" pitchFamily="34" charset="0"/>
              </a:rPr>
              <a:t>competences</a:t>
            </a:r>
          </a:p>
          <a:p>
            <a:pPr lvl="0">
              <a:spcBef>
                <a:spcPts val="0"/>
              </a:spcBef>
              <a:spcAft>
                <a:spcPts val="600"/>
              </a:spcAft>
            </a:pPr>
            <a:r>
              <a:rPr lang="en-US" sz="2000" dirty="0" smtClean="0">
                <a:latin typeface="Calibri" panose="020F0502020204030204" pitchFamily="34" charset="0"/>
              </a:rPr>
              <a:t>Successful </a:t>
            </a:r>
            <a:r>
              <a:rPr lang="en-US" sz="2000" dirty="0">
                <a:latin typeface="Calibri" panose="020F0502020204030204" pitchFamily="34" charset="0"/>
              </a:rPr>
              <a:t>performance of an organization large depend on the quality of its HR</a:t>
            </a:r>
            <a:r>
              <a:rPr lang="en-US" sz="2000" dirty="0" smtClean="0">
                <a:latin typeface="Calibri" panose="020F0502020204030204" pitchFamily="34" charset="0"/>
              </a:rPr>
              <a:t>. </a:t>
            </a:r>
            <a:r>
              <a:rPr lang="en-US" sz="2000" dirty="0">
                <a:latin typeface="Calibri" panose="020F0502020204030204" pitchFamily="34" charset="0"/>
              </a:rPr>
              <a:t>PJT I implement 3 (three) </a:t>
            </a:r>
            <a:r>
              <a:rPr lang="en-US" sz="2000" dirty="0" smtClean="0">
                <a:latin typeface="Calibri" panose="020F0502020204030204" pitchFamily="34" charset="0"/>
              </a:rPr>
              <a:t>strategies for HRD:</a:t>
            </a:r>
            <a:endParaRPr lang="en-US" sz="2000" dirty="0">
              <a:latin typeface="Calibri" panose="020F0502020204030204" pitchFamily="34" charset="0"/>
            </a:endParaRPr>
          </a:p>
          <a:p>
            <a:pPr lvl="0">
              <a:spcBef>
                <a:spcPts val="0"/>
              </a:spcBef>
              <a:spcAft>
                <a:spcPts val="600"/>
              </a:spcAft>
            </a:pPr>
            <a:r>
              <a:rPr lang="en-US" sz="2000" b="1" dirty="0">
                <a:latin typeface="Calibri" panose="020F0502020204030204" pitchFamily="34" charset="0"/>
              </a:rPr>
              <a:t>(1). Education and Training </a:t>
            </a:r>
            <a:endParaRPr lang="en-SG" sz="2000" dirty="0">
              <a:latin typeface="Calibri" panose="020F0502020204030204" pitchFamily="34" charset="0"/>
            </a:endParaRPr>
          </a:p>
          <a:p>
            <a:pPr>
              <a:spcBef>
                <a:spcPts val="0"/>
              </a:spcBef>
              <a:spcAft>
                <a:spcPts val="600"/>
              </a:spcAft>
            </a:pPr>
            <a:r>
              <a:rPr lang="en-US" dirty="0">
                <a:latin typeface="Calibri" panose="020F0502020204030204" pitchFamily="34" charset="0"/>
              </a:rPr>
              <a:t>Formal education at university in abroad and in the country. Training in national and international education centers as well as in-house training. </a:t>
            </a:r>
          </a:p>
          <a:p>
            <a:pPr>
              <a:spcBef>
                <a:spcPts val="0"/>
              </a:spcBef>
              <a:spcAft>
                <a:spcPts val="600"/>
              </a:spcAft>
            </a:pPr>
            <a:r>
              <a:rPr lang="en-US" sz="2000" b="1" dirty="0">
                <a:latin typeface="Calibri" panose="020F0502020204030204" pitchFamily="34" charset="0"/>
              </a:rPr>
              <a:t>(2). Networking and knowledge sharing</a:t>
            </a:r>
            <a:endParaRPr lang="en-SG" sz="2000" dirty="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dirty="0" smtClean="0">
                <a:latin typeface="Calibri" panose="020F0502020204030204" pitchFamily="34" charset="0"/>
              </a:rPr>
              <a:t>active </a:t>
            </a:r>
            <a:r>
              <a:rPr lang="en-US" dirty="0">
                <a:latin typeface="Calibri" panose="020F0502020204030204" pitchFamily="34" charset="0"/>
              </a:rPr>
              <a:t>participation in the networking and in the professional association.. </a:t>
            </a:r>
            <a:r>
              <a:rPr lang="en-US" dirty="0" smtClean="0">
                <a:latin typeface="Calibri" panose="020F0502020204030204" pitchFamily="34" charset="0"/>
              </a:rPr>
              <a:t>PJT </a:t>
            </a:r>
            <a:r>
              <a:rPr lang="en-US" dirty="0">
                <a:latin typeface="Calibri" panose="020F0502020204030204" pitchFamily="34" charset="0"/>
              </a:rPr>
              <a:t>I is member of NARBO, INBO, ICID, INACOLD, HATHI, MHI etc. </a:t>
            </a:r>
          </a:p>
          <a:p>
            <a:pPr marL="285750" indent="-285750">
              <a:spcBef>
                <a:spcPts val="0"/>
              </a:spcBef>
              <a:spcAft>
                <a:spcPts val="0"/>
              </a:spcAft>
              <a:buFont typeface="Arial" panose="020B0604020202020204" pitchFamily="34" charset="0"/>
              <a:buChar char="•"/>
            </a:pPr>
            <a:r>
              <a:rPr lang="en-US" dirty="0">
                <a:latin typeface="Calibri" panose="020F0502020204030204" pitchFamily="34" charset="0"/>
              </a:rPr>
              <a:t>active participation in </a:t>
            </a:r>
            <a:r>
              <a:rPr lang="en-US" dirty="0" smtClean="0">
                <a:latin typeface="Calibri" panose="020F0502020204030204" pitchFamily="34" charset="0"/>
              </a:rPr>
              <a:t>seminar-workshop (national </a:t>
            </a:r>
            <a:r>
              <a:rPr lang="en-US" dirty="0">
                <a:latin typeface="Calibri" panose="020F0502020204030204" pitchFamily="34" charset="0"/>
              </a:rPr>
              <a:t>and international </a:t>
            </a:r>
            <a:r>
              <a:rPr lang="en-US" dirty="0" smtClean="0">
                <a:latin typeface="Calibri" panose="020F0502020204030204" pitchFamily="34" charset="0"/>
              </a:rPr>
              <a:t>level)</a:t>
            </a:r>
            <a:endParaRPr lang="en-SG" dirty="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SG" dirty="0" err="1">
                <a:latin typeface="Calibri" panose="020F0502020204030204" pitchFamily="34" charset="0"/>
              </a:rPr>
              <a:t>tw</a:t>
            </a:r>
            <a:r>
              <a:rPr lang="en-US" dirty="0">
                <a:latin typeface="Calibri" panose="020F0502020204030204" pitchFamily="34" charset="0"/>
              </a:rPr>
              <a:t>inning programs with other RBO to exchange </a:t>
            </a:r>
            <a:r>
              <a:rPr lang="en-US" dirty="0" smtClean="0">
                <a:latin typeface="Calibri" panose="020F0502020204030204" pitchFamily="34" charset="0"/>
              </a:rPr>
              <a:t>staffs.</a:t>
            </a:r>
            <a:endParaRPr lang="en-US"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a:latin typeface="Calibri" panose="020F0502020204030204" pitchFamily="34" charset="0"/>
              </a:rPr>
              <a:t>periodical knowledge sharing to </a:t>
            </a:r>
            <a:r>
              <a:rPr lang="en-US" dirty="0" smtClean="0">
                <a:latin typeface="Calibri" panose="020F0502020204030204" pitchFamily="34" charset="0"/>
              </a:rPr>
              <a:t>discuss, </a:t>
            </a:r>
            <a:r>
              <a:rPr lang="en-US" dirty="0">
                <a:latin typeface="Calibri" panose="020F0502020204030204" pitchFamily="34" charset="0"/>
              </a:rPr>
              <a:t>share opinions in a specific issues</a:t>
            </a:r>
            <a:endParaRPr lang="en-SG" sz="2000" dirty="0">
              <a:latin typeface="Calibri" panose="020F0502020204030204" pitchFamily="34" charset="0"/>
            </a:endParaRPr>
          </a:p>
          <a:p>
            <a:pPr lvl="0">
              <a:spcBef>
                <a:spcPts val="0"/>
              </a:spcBef>
              <a:spcAft>
                <a:spcPts val="600"/>
              </a:spcAft>
            </a:pPr>
            <a:r>
              <a:rPr lang="en-US" sz="2000" b="1" dirty="0">
                <a:latin typeface="Calibri" panose="020F0502020204030204" pitchFamily="34" charset="0"/>
              </a:rPr>
              <a:t>(3). Focus Group Discussions</a:t>
            </a:r>
            <a:endParaRPr lang="en-SG" sz="2000" dirty="0">
              <a:latin typeface="Calibri" panose="020F0502020204030204" pitchFamily="34" charset="0"/>
            </a:endParaRPr>
          </a:p>
          <a:p>
            <a:pPr>
              <a:spcBef>
                <a:spcPts val="0"/>
              </a:spcBef>
              <a:spcAft>
                <a:spcPts val="600"/>
              </a:spcAft>
            </a:pPr>
            <a:r>
              <a:rPr lang="en-US" dirty="0" smtClean="0">
                <a:latin typeface="Calibri" panose="020F0502020204030204" pitchFamily="34" charset="0"/>
              </a:rPr>
              <a:t>Establish </a:t>
            </a:r>
            <a:r>
              <a:rPr lang="en-US" dirty="0">
                <a:latin typeface="Calibri" panose="020F0502020204030204" pitchFamily="34" charset="0"/>
              </a:rPr>
              <a:t>FGD to discuss </a:t>
            </a:r>
            <a:r>
              <a:rPr lang="en-US" dirty="0" smtClean="0">
                <a:latin typeface="Calibri" panose="020F0502020204030204" pitchFamily="34" charset="0"/>
              </a:rPr>
              <a:t>on specifics </a:t>
            </a:r>
            <a:r>
              <a:rPr lang="en-US" dirty="0">
                <a:latin typeface="Calibri" panose="020F0502020204030204" pitchFamily="34" charset="0"/>
              </a:rPr>
              <a:t>issues (manuals, SOPs, applied technologies etc</a:t>
            </a:r>
            <a:r>
              <a:rPr lang="en-US" dirty="0" smtClean="0">
                <a:latin typeface="Calibri" panose="020F0502020204030204" pitchFamily="34" charset="0"/>
              </a:rPr>
              <a:t>.)</a:t>
            </a:r>
            <a:endParaRPr lang="en-US" b="1" i="1" dirty="0" smtClean="0">
              <a:latin typeface="Calibri" panose="020F0502020204030204" pitchFamily="34" charset="0"/>
            </a:endParaRPr>
          </a:p>
          <a:p>
            <a:pPr>
              <a:spcAft>
                <a:spcPts val="400"/>
              </a:spcAft>
            </a:pPr>
            <a:endParaRPr lang="en-SG" sz="2400" i="1" dirty="0">
              <a:latin typeface="Calibri" panose="020F0502020204030204" pitchFamily="34" charset="0"/>
            </a:endParaRPr>
          </a:p>
        </p:txBody>
      </p:sp>
      <p:grpSp>
        <p:nvGrpSpPr>
          <p:cNvPr id="28" name="Group 27"/>
          <p:cNvGrpSpPr/>
          <p:nvPr/>
        </p:nvGrpSpPr>
        <p:grpSpPr>
          <a:xfrm>
            <a:off x="86833" y="1754946"/>
            <a:ext cx="1382233" cy="4978292"/>
            <a:chOff x="6629400" y="1727136"/>
            <a:chExt cx="1382233" cy="4978292"/>
          </a:xfrm>
        </p:grpSpPr>
        <p:pic>
          <p:nvPicPr>
            <p:cNvPr id="29"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3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39"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4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Slide Number Placeholder 5"/>
          <p:cNvSpPr>
            <a:spLocks noGrp="1"/>
          </p:cNvSpPr>
          <p:nvPr>
            <p:ph type="sldNum" sz="quarter" idx="12"/>
          </p:nvPr>
        </p:nvSpPr>
        <p:spPr/>
        <p:txBody>
          <a:bodyPr/>
          <a:lstStyle/>
          <a:p>
            <a:fld id="{33D6E5A2-EC83-451F-A719-9AC1370DD5CF}" type="slidenum">
              <a:rPr lang="en-US" smtClean="0"/>
              <a:pPr/>
              <a:t>39</a:t>
            </a:fld>
            <a:endParaRPr lang="en-US" dirty="0"/>
          </a:p>
        </p:txBody>
      </p:sp>
      <p:sp>
        <p:nvSpPr>
          <p:cNvPr id="12"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(6/12)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46258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2895600" y="238125"/>
            <a:ext cx="6019800" cy="1362075"/>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r"/>
            <a:r>
              <a:rPr lang="en-US" sz="3600" b="1" dirty="0">
                <a:effectLst>
                  <a:outerShdw blurRad="38100" dist="38100" dir="2700000" algn="tl">
                    <a:srgbClr val="000000">
                      <a:alpha val="43137"/>
                    </a:srgbClr>
                  </a:outerShdw>
                </a:effectLst>
                <a:latin typeface="Calibri" panose="020F0502020204030204" pitchFamily="34" charset="0"/>
              </a:rPr>
              <a:t>I. Introduction</a:t>
            </a:r>
            <a:endParaRPr lang="en-US" sz="2800" b="1" dirty="0">
              <a:effectLst>
                <a:outerShdw blurRad="38100" dist="38100" dir="2700000" algn="tl">
                  <a:srgbClr val="000000">
                    <a:alpha val="43137"/>
                  </a:srgbClr>
                </a:outerShdw>
              </a:effectLst>
              <a:latin typeface="Calibri" panose="020F0502020204030204" pitchFamily="34" charset="0"/>
            </a:endParaRPr>
          </a:p>
          <a:p>
            <a:pPr algn="r"/>
            <a:r>
              <a:rPr lang="en-US" sz="2800" b="1" dirty="0" smtClean="0">
                <a:solidFill>
                  <a:schemeClr val="tx2"/>
                </a:solidFill>
                <a:latin typeface="Calibri" panose="020F0502020204030204" pitchFamily="34" charset="0"/>
              </a:rPr>
              <a:t>1.1.  Basic </a:t>
            </a:r>
            <a:r>
              <a:rPr lang="en-US" sz="2800" b="1" dirty="0">
                <a:solidFill>
                  <a:schemeClr val="tx2"/>
                </a:solidFill>
                <a:latin typeface="Calibri" panose="020F0502020204030204" pitchFamily="34" charset="0"/>
              </a:rPr>
              <a:t>Function of </a:t>
            </a:r>
            <a:r>
              <a:rPr lang="en-US" sz="2800" b="1" dirty="0" smtClean="0">
                <a:solidFill>
                  <a:schemeClr val="tx2"/>
                </a:solidFill>
                <a:latin typeface="Calibri" panose="020F0502020204030204" pitchFamily="34" charset="0"/>
              </a:rPr>
              <a:t>WRM</a:t>
            </a:r>
          </a:p>
          <a:p>
            <a:pPr algn="r"/>
            <a:endParaRPr lang="en-US" sz="1600" dirty="0" smtClean="0">
              <a:latin typeface="Calibri" panose="020F0502020204030204" pitchFamily="34" charset="0"/>
            </a:endParaRPr>
          </a:p>
        </p:txBody>
      </p:sp>
      <p:sp>
        <p:nvSpPr>
          <p:cNvPr id="11" name="TextBox 10"/>
          <p:cNvSpPr txBox="1"/>
          <p:nvPr/>
        </p:nvSpPr>
        <p:spPr>
          <a:xfrm>
            <a:off x="228600" y="5160574"/>
            <a:ext cx="8672804" cy="1552466"/>
          </a:xfrm>
          <a:prstGeom prst="rect">
            <a:avLst/>
          </a:prstGeom>
          <a:noFill/>
        </p:spPr>
        <p:txBody>
          <a:bodyPr wrap="square" rtlCol="0">
            <a:noAutofit/>
          </a:bodyPr>
          <a:lstStyle/>
          <a:p>
            <a:pPr marL="346075" indent="-346075">
              <a:spcAft>
                <a:spcPts val="600"/>
              </a:spcAft>
              <a:buFont typeface="Arial" panose="020B0604020202020204" pitchFamily="34" charset="0"/>
              <a:buChar char="•"/>
              <a:tabLst>
                <a:tab pos="346075" algn="l"/>
              </a:tabLst>
            </a:pPr>
            <a:r>
              <a:rPr lang="en-US" sz="2400" dirty="0" smtClean="0">
                <a:latin typeface="Calibri" panose="020F0502020204030204" pitchFamily="34" charset="0"/>
              </a:rPr>
              <a:t>Functions </a:t>
            </a:r>
            <a:r>
              <a:rPr lang="en-US" sz="2400" dirty="0">
                <a:latin typeface="Calibri" panose="020F0502020204030204" pitchFamily="34" charset="0"/>
              </a:rPr>
              <a:t>of WRM </a:t>
            </a:r>
            <a:r>
              <a:rPr lang="en-US" sz="2400" dirty="0" smtClean="0">
                <a:latin typeface="Calibri" panose="020F0502020204030204" pitchFamily="34" charset="0"/>
              </a:rPr>
              <a:t>very </a:t>
            </a:r>
            <a:r>
              <a:rPr lang="en-US" sz="2400" dirty="0">
                <a:latin typeface="Calibri" panose="020F0502020204030204" pitchFamily="34" charset="0"/>
              </a:rPr>
              <a:t>complex tasks </a:t>
            </a:r>
            <a:r>
              <a:rPr lang="en-US" sz="2400" dirty="0" smtClean="0">
                <a:latin typeface="Calibri" panose="020F0502020204030204" pitchFamily="34" charset="0"/>
              </a:rPr>
              <a:t>conducted </a:t>
            </a:r>
            <a:r>
              <a:rPr lang="en-US" sz="2400" dirty="0">
                <a:latin typeface="Calibri" panose="020F0502020204030204" pitchFamily="34" charset="0"/>
              </a:rPr>
              <a:t>by </a:t>
            </a:r>
            <a:r>
              <a:rPr lang="en-US" sz="2400" dirty="0" smtClean="0">
                <a:latin typeface="Calibri" panose="020F0502020204030204" pitchFamily="34" charset="0"/>
              </a:rPr>
              <a:t>different </a:t>
            </a:r>
            <a:r>
              <a:rPr lang="en-US" sz="2400" dirty="0">
                <a:latin typeface="Calibri" panose="020F0502020204030204" pitchFamily="34" charset="0"/>
              </a:rPr>
              <a:t>players in a different </a:t>
            </a:r>
            <a:r>
              <a:rPr lang="en-US" sz="2400" dirty="0" smtClean="0">
                <a:latin typeface="Calibri" panose="020F0502020204030204" pitchFamily="34" charset="0"/>
              </a:rPr>
              <a:t>level</a:t>
            </a:r>
          </a:p>
          <a:p>
            <a:pPr marL="346075" indent="-346075">
              <a:spcAft>
                <a:spcPts val="600"/>
              </a:spcAft>
              <a:buFont typeface="Arial" panose="020B0604020202020204" pitchFamily="34" charset="0"/>
              <a:buChar char="•"/>
              <a:tabLst>
                <a:tab pos="346075" algn="l"/>
              </a:tabLst>
            </a:pPr>
            <a:r>
              <a:rPr lang="en-US" sz="2400" dirty="0" smtClean="0">
                <a:latin typeface="Calibri" panose="020F0502020204030204" pitchFamily="34" charset="0"/>
              </a:rPr>
              <a:t>No </a:t>
            </a:r>
            <a:r>
              <a:rPr lang="en-US" sz="2400" dirty="0">
                <a:latin typeface="Calibri" panose="020F0502020204030204" pitchFamily="34" charset="0"/>
              </a:rPr>
              <a:t>single organization can implement effectively all WRM </a:t>
            </a:r>
            <a:r>
              <a:rPr lang="en-US" sz="2400" dirty="0" smtClean="0">
                <a:latin typeface="Calibri" panose="020F0502020204030204" pitchFamily="34" charset="0"/>
              </a:rPr>
              <a:t>functions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88932" y="1447800"/>
            <a:ext cx="54975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33D6E5A2-EC83-451F-A719-9AC1370DD5CF}" type="slidenum">
              <a:rPr lang="en-US" smtClean="0"/>
              <a:pPr/>
              <a:t>4</a:t>
            </a:fld>
            <a:endParaRPr lang="en-US" dirty="0"/>
          </a:p>
        </p:txBody>
      </p:sp>
      <p:sp>
        <p:nvSpPr>
          <p:cNvPr id="6" name="TextBox 5"/>
          <p:cNvSpPr txBox="1"/>
          <p:nvPr/>
        </p:nvSpPr>
        <p:spPr>
          <a:xfrm>
            <a:off x="2597798" y="4800600"/>
            <a:ext cx="4579459" cy="369332"/>
          </a:xfrm>
          <a:prstGeom prst="rect">
            <a:avLst/>
          </a:prstGeom>
          <a:noFill/>
        </p:spPr>
        <p:txBody>
          <a:bodyPr wrap="none" rtlCol="0">
            <a:spAutoFit/>
          </a:bodyPr>
          <a:lstStyle/>
          <a:p>
            <a:r>
              <a:rPr lang="en-US" dirty="0" err="1">
                <a:latin typeface="Calibri" panose="020F0502020204030204" pitchFamily="34" charset="0"/>
              </a:rPr>
              <a:t>CapNet</a:t>
            </a:r>
            <a:r>
              <a:rPr lang="en-US" dirty="0">
                <a:latin typeface="Calibri" panose="020F0502020204030204" pitchFamily="34" charset="0"/>
              </a:rPr>
              <a:t>, 2008. </a:t>
            </a:r>
            <a:r>
              <a:rPr lang="en-US" i="1" dirty="0">
                <a:latin typeface="Calibri" panose="020F0502020204030204" pitchFamily="34" charset="0"/>
              </a:rPr>
              <a:t>IWRM for RBO: Training </a:t>
            </a:r>
            <a:r>
              <a:rPr lang="en-US" i="1" dirty="0" smtClean="0">
                <a:latin typeface="Calibri" panose="020F0502020204030204" pitchFamily="34" charset="0"/>
              </a:rPr>
              <a:t>Manual</a:t>
            </a:r>
            <a:endParaRPr lang="en-SG" dirty="0"/>
          </a:p>
        </p:txBody>
      </p:sp>
    </p:spTree>
    <p:extLst>
      <p:ext uri="{BB962C8B-B14F-4D97-AF65-F5344CB8AC3E}">
        <p14:creationId xmlns:p14="http://schemas.microsoft.com/office/powerpoint/2010/main" val="11145271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96224" y="1733736"/>
            <a:ext cx="7367484" cy="4999501"/>
          </a:xfrm>
          <a:prstGeom prst="rect">
            <a:avLst/>
          </a:prstGeom>
          <a:noFill/>
        </p:spPr>
        <p:txBody>
          <a:bodyPr wrap="square" rtlCol="0">
            <a:noAutofit/>
          </a:bodyPr>
          <a:lstStyle/>
          <a:p>
            <a:pPr>
              <a:spcAft>
                <a:spcPts val="400"/>
              </a:spcAft>
            </a:pPr>
            <a:r>
              <a:rPr lang="en-US" sz="2400" b="1" i="1" dirty="0" smtClean="0">
                <a:latin typeface="Calibri" panose="020F0502020204030204" pitchFamily="34" charset="0"/>
              </a:rPr>
              <a:t>(e). Sustainable Financial Sources</a:t>
            </a:r>
          </a:p>
          <a:p>
            <a:pPr marL="266700" lvl="1" indent="-266700">
              <a:spcAft>
                <a:spcPts val="600"/>
              </a:spcAft>
              <a:buFont typeface="Arial" panose="020B0604020202020204" pitchFamily="34" charset="0"/>
              <a:buChar char="•"/>
            </a:pPr>
            <a:r>
              <a:rPr lang="en-GB" altLang="en-US" sz="2000" dirty="0" smtClean="0">
                <a:latin typeface="Calibri" panose="020F0502020204030204" pitchFamily="34" charset="0"/>
                <a:cs typeface="Arial" charset="0"/>
              </a:rPr>
              <a:t>Based </a:t>
            </a:r>
            <a:r>
              <a:rPr lang="en-GB" altLang="en-US" sz="2000" dirty="0">
                <a:latin typeface="Calibri" panose="020F0502020204030204" pitchFamily="34" charset="0"/>
                <a:cs typeface="Arial" charset="0"/>
              </a:rPr>
              <a:t>on the principle of cost </a:t>
            </a:r>
            <a:r>
              <a:rPr lang="en-GB" altLang="en-US" sz="2000" dirty="0" smtClean="0">
                <a:latin typeface="Calibri" panose="020F0502020204030204" pitchFamily="34" charset="0"/>
                <a:cs typeface="Arial" charset="0"/>
              </a:rPr>
              <a:t>recovery (CR) </a:t>
            </a:r>
          </a:p>
          <a:p>
            <a:pPr marL="266700" lvl="1" indent="-266700">
              <a:spcAft>
                <a:spcPts val="600"/>
              </a:spcAft>
              <a:buFont typeface="Arial" panose="020B0604020202020204" pitchFamily="34" charset="0"/>
              <a:buChar char="•"/>
            </a:pPr>
            <a:r>
              <a:rPr lang="en-GB" altLang="en-US" sz="2000" dirty="0" smtClean="0">
                <a:latin typeface="Calibri" panose="020F0502020204030204" pitchFamily="34" charset="0"/>
                <a:cs typeface="Arial" charset="0"/>
              </a:rPr>
              <a:t>Budget sources: </a:t>
            </a:r>
          </a:p>
          <a:p>
            <a:pPr marL="742950" lvl="2" indent="-285750">
              <a:spcAft>
                <a:spcPts val="0"/>
              </a:spcAft>
              <a:buFont typeface="Courier New" panose="02070309020205020404" pitchFamily="49" charset="0"/>
              <a:buChar char="o"/>
            </a:pPr>
            <a:r>
              <a:rPr lang="en-GB" altLang="en-US" dirty="0" smtClean="0">
                <a:latin typeface="Calibri" panose="020F0502020204030204" pitchFamily="34" charset="0"/>
                <a:cs typeface="Arial" charset="0"/>
              </a:rPr>
              <a:t>Government budget (Government Obligation Principle); </a:t>
            </a:r>
          </a:p>
          <a:p>
            <a:pPr marL="742950" lvl="2" indent="-285750">
              <a:spcAft>
                <a:spcPts val="0"/>
              </a:spcAft>
              <a:buFont typeface="Courier New" panose="02070309020205020404" pitchFamily="49" charset="0"/>
              <a:buChar char="o"/>
            </a:pPr>
            <a:r>
              <a:rPr lang="en-GB" altLang="en-US" dirty="0" smtClean="0">
                <a:latin typeface="Calibri" panose="020F0502020204030204" pitchFamily="34" charset="0"/>
                <a:cs typeface="Arial" charset="0"/>
              </a:rPr>
              <a:t>private </a:t>
            </a:r>
            <a:r>
              <a:rPr lang="en-GB" altLang="en-US" dirty="0">
                <a:latin typeface="Calibri" panose="020F0502020204030204" pitchFamily="34" charset="0"/>
                <a:cs typeface="Arial" charset="0"/>
              </a:rPr>
              <a:t>budget (PPP principle</a:t>
            </a:r>
            <a:r>
              <a:rPr lang="en-GB" altLang="en-US" dirty="0" smtClean="0">
                <a:latin typeface="Calibri" panose="020F0502020204030204" pitchFamily="34" charset="0"/>
                <a:cs typeface="Arial" charset="0"/>
              </a:rPr>
              <a:t>), and </a:t>
            </a:r>
          </a:p>
          <a:p>
            <a:pPr marL="742950" lvl="2" indent="-285750">
              <a:spcAft>
                <a:spcPts val="600"/>
              </a:spcAft>
              <a:buFont typeface="Courier New" panose="02070309020205020404" pitchFamily="49" charset="0"/>
              <a:buChar char="o"/>
            </a:pPr>
            <a:r>
              <a:rPr lang="en-GB" altLang="en-US" dirty="0" smtClean="0">
                <a:latin typeface="Calibri" panose="020F0502020204030204" pitchFamily="34" charset="0"/>
                <a:cs typeface="Arial" charset="0"/>
              </a:rPr>
              <a:t>revenue </a:t>
            </a:r>
            <a:r>
              <a:rPr lang="en-GB" altLang="en-US" dirty="0">
                <a:latin typeface="Calibri" panose="020F0502020204030204" pitchFamily="34" charset="0"/>
                <a:cs typeface="Arial" charset="0"/>
              </a:rPr>
              <a:t>from </a:t>
            </a:r>
            <a:r>
              <a:rPr lang="en-GB" altLang="en-US" dirty="0" smtClean="0">
                <a:latin typeface="Calibri" panose="020F0502020204030204" pitchFamily="34" charset="0"/>
                <a:cs typeface="Arial" charset="0"/>
              </a:rPr>
              <a:t>WSF (Beneficiaries Pay Principle).</a:t>
            </a:r>
          </a:p>
          <a:p>
            <a:pPr marL="266700" lvl="1" indent="-266700">
              <a:spcAft>
                <a:spcPts val="0"/>
              </a:spcAft>
              <a:buFont typeface="Arial" panose="020B0604020202020204" pitchFamily="34" charset="0"/>
              <a:buChar char="•"/>
            </a:pPr>
            <a:r>
              <a:rPr lang="en-GB" altLang="en-US" sz="2000" dirty="0" smtClean="0">
                <a:latin typeface="Calibri" panose="020F0502020204030204" pitchFamily="34" charset="0"/>
                <a:cs typeface="Arial" charset="0"/>
              </a:rPr>
              <a:t>Beneficiaries </a:t>
            </a:r>
            <a:r>
              <a:rPr lang="en-GB" altLang="en-US" sz="2000" dirty="0">
                <a:latin typeface="Calibri" panose="020F0502020204030204" pitchFamily="34" charset="0"/>
                <a:cs typeface="Arial" charset="0"/>
              </a:rPr>
              <a:t>must bear the WSF (except </a:t>
            </a:r>
            <a:r>
              <a:rPr lang="en-GB" altLang="en-US" sz="2000" dirty="0" smtClean="0">
                <a:latin typeface="Calibri" panose="020F0502020204030204" pitchFamily="34" charset="0"/>
                <a:cs typeface="Arial" charset="0"/>
              </a:rPr>
              <a:t>for daily </a:t>
            </a:r>
            <a:r>
              <a:rPr lang="en-GB" altLang="en-US" sz="2000" dirty="0">
                <a:latin typeface="Calibri" panose="020F0502020204030204" pitchFamily="34" charset="0"/>
                <a:cs typeface="Arial" charset="0"/>
              </a:rPr>
              <a:t>basic needs </a:t>
            </a:r>
            <a:r>
              <a:rPr lang="en-GB" altLang="en-US" sz="2000" dirty="0" smtClean="0">
                <a:latin typeface="Calibri" panose="020F0502020204030204" pitchFamily="34" charset="0"/>
                <a:cs typeface="Arial" charset="0"/>
              </a:rPr>
              <a:t>&amp; irrigation) </a:t>
            </a:r>
          </a:p>
          <a:p>
            <a:pPr marL="266700" lvl="1" indent="-266700">
              <a:spcAft>
                <a:spcPts val="0"/>
              </a:spcAft>
              <a:buFont typeface="Arial" panose="020B0604020202020204" pitchFamily="34" charset="0"/>
              <a:buChar char="•"/>
            </a:pPr>
            <a:r>
              <a:rPr lang="en-GB" altLang="en-US" sz="2000" dirty="0" smtClean="0">
                <a:latin typeface="Calibri" panose="020F0502020204030204" pitchFamily="34" charset="0"/>
                <a:cs typeface="Arial" charset="0"/>
              </a:rPr>
              <a:t>Stepwise implementation of WSF: O&amp;M CR </a:t>
            </a:r>
            <a:r>
              <a:rPr lang="en-GB" altLang="en-US" sz="2000" dirty="0" smtClean="0">
                <a:latin typeface="Calibri" panose="020F0502020204030204" pitchFamily="34" charset="0"/>
                <a:cs typeface="Arial" charset="0"/>
                <a:sym typeface="Wingdings" panose="05000000000000000000" pitchFamily="2" charset="2"/>
              </a:rPr>
              <a:t> Investment CR</a:t>
            </a:r>
          </a:p>
          <a:p>
            <a:pPr marL="266700" lvl="1" indent="-266700">
              <a:spcAft>
                <a:spcPts val="0"/>
              </a:spcAft>
              <a:buFont typeface="Arial" panose="020B0604020202020204" pitchFamily="34" charset="0"/>
              <a:buChar char="•"/>
            </a:pPr>
            <a:r>
              <a:rPr lang="en-GB" altLang="en-US" sz="2000" dirty="0" smtClean="0">
                <a:latin typeface="Calibri" panose="020F0502020204030204" pitchFamily="34" charset="0"/>
                <a:cs typeface="Arial" charset="0"/>
                <a:sym typeface="Wingdings" panose="05000000000000000000" pitchFamily="2" charset="2"/>
              </a:rPr>
              <a:t>Tariff determination: acceptability policy (f</a:t>
            </a:r>
            <a:r>
              <a:rPr lang="en-US" altLang="en-US" sz="2000" dirty="0" smtClean="0">
                <a:latin typeface="Calibri" panose="020F0502020204030204" pitchFamily="34" charset="0"/>
                <a:cs typeface="Times New Roman" pitchFamily="18" charset="0"/>
              </a:rPr>
              <a:t>air, transparent, participative)</a:t>
            </a:r>
          </a:p>
          <a:p>
            <a:pPr marL="266700" lvl="1" indent="-266700">
              <a:spcAft>
                <a:spcPts val="0"/>
              </a:spcAft>
              <a:buFont typeface="Arial" panose="020B0604020202020204" pitchFamily="34" charset="0"/>
              <a:buChar char="•"/>
            </a:pPr>
            <a:r>
              <a:rPr lang="en-US" altLang="en-US" sz="2000" dirty="0" smtClean="0">
                <a:latin typeface="Calibri" panose="020F0502020204030204" pitchFamily="34" charset="0"/>
                <a:cs typeface="Times New Roman" pitchFamily="18" charset="0"/>
              </a:rPr>
              <a:t>Cross subsidy, incentive and disincentive, and tariff uniformity</a:t>
            </a:r>
          </a:p>
          <a:p>
            <a:pPr marL="266700" lvl="1" indent="-266700">
              <a:spcAft>
                <a:spcPts val="0"/>
              </a:spcAft>
              <a:buFont typeface="Arial" panose="020B0604020202020204" pitchFamily="34" charset="0"/>
              <a:buChar char="•"/>
            </a:pPr>
            <a:r>
              <a:rPr lang="fr-FR" altLang="en-US" sz="2000" dirty="0" smtClean="0">
                <a:latin typeface="Calibri" panose="020F0502020204030204" pitchFamily="34" charset="0"/>
                <a:cs typeface="Times New Roman" pitchFamily="18" charset="0"/>
              </a:rPr>
              <a:t>Transparence </a:t>
            </a:r>
            <a:r>
              <a:rPr lang="fr-FR" altLang="en-US" sz="2000" dirty="0">
                <a:latin typeface="Calibri" panose="020F0502020204030204" pitchFamily="34" charset="0"/>
                <a:cs typeface="Times New Roman" pitchFamily="18" charset="0"/>
              </a:rPr>
              <a:t>and </a:t>
            </a:r>
            <a:r>
              <a:rPr lang="fr-FR" altLang="en-US" sz="2000" dirty="0" err="1">
                <a:latin typeface="Calibri" panose="020F0502020204030204" pitchFamily="34" charset="0"/>
                <a:cs typeface="Times New Roman" pitchFamily="18" charset="0"/>
              </a:rPr>
              <a:t>a</a:t>
            </a:r>
            <a:r>
              <a:rPr lang="fr-FR" altLang="en-US" sz="2000" dirty="0" err="1" smtClean="0">
                <a:latin typeface="Calibri" panose="020F0502020204030204" pitchFamily="34" charset="0"/>
                <a:cs typeface="Times New Roman" pitchFamily="18" charset="0"/>
              </a:rPr>
              <a:t>ccountable</a:t>
            </a:r>
            <a:r>
              <a:rPr lang="fr-FR" altLang="en-US" sz="2000" dirty="0" smtClean="0">
                <a:latin typeface="Calibri" panose="020F0502020204030204" pitchFamily="34" charset="0"/>
                <a:cs typeface="Times New Roman" pitchFamily="18" charset="0"/>
              </a:rPr>
              <a:t> </a:t>
            </a:r>
            <a:r>
              <a:rPr lang="fr-FR" altLang="en-US" sz="2000" dirty="0">
                <a:latin typeface="Calibri" panose="020F0502020204030204" pitchFamily="34" charset="0"/>
                <a:cs typeface="Times New Roman" pitchFamily="18" charset="0"/>
              </a:rPr>
              <a:t>of </a:t>
            </a:r>
            <a:r>
              <a:rPr lang="fr-FR" altLang="en-US" sz="2000" dirty="0" smtClean="0">
                <a:latin typeface="Calibri" panose="020F0502020204030204" pitchFamily="34" charset="0"/>
                <a:cs typeface="Times New Roman" pitchFamily="18" charset="0"/>
              </a:rPr>
              <a:t>utilisation</a:t>
            </a:r>
          </a:p>
          <a:p>
            <a:pPr marL="266700" lvl="1" indent="-266700">
              <a:spcAft>
                <a:spcPts val="0"/>
              </a:spcAft>
              <a:buFont typeface="Arial" panose="020B0604020202020204" pitchFamily="34" charset="0"/>
              <a:buChar char="•"/>
            </a:pPr>
            <a:r>
              <a:rPr lang="fr-FR" altLang="en-US" sz="2000" dirty="0" err="1" smtClean="0">
                <a:latin typeface="Calibri" panose="020F0502020204030204" pitchFamily="34" charset="0"/>
                <a:cs typeface="Times New Roman" pitchFamily="18" charset="0"/>
              </a:rPr>
              <a:t>From</a:t>
            </a:r>
            <a:r>
              <a:rPr lang="fr-FR" altLang="en-US" sz="2000" dirty="0" smtClean="0">
                <a:latin typeface="Calibri" panose="020F0502020204030204" pitchFamily="34" charset="0"/>
                <a:cs typeface="Times New Roman" pitchFamily="18" charset="0"/>
              </a:rPr>
              <a:t> </a:t>
            </a:r>
            <a:r>
              <a:rPr lang="fr-FR" altLang="en-US" sz="2000" dirty="0">
                <a:latin typeface="Calibri" panose="020F0502020204030204" pitchFamily="34" charset="0"/>
                <a:cs typeface="Times New Roman" pitchFamily="18" charset="0"/>
              </a:rPr>
              <a:t>water back to water (</a:t>
            </a:r>
            <a:r>
              <a:rPr lang="fr-FR" altLang="en-US" sz="2000" dirty="0" err="1">
                <a:latin typeface="Calibri" panose="020F0502020204030204" pitchFamily="34" charset="0"/>
                <a:cs typeface="Times New Roman" pitchFamily="18" charset="0"/>
              </a:rPr>
              <a:t>Earmarked</a:t>
            </a:r>
            <a:r>
              <a:rPr lang="fr-FR" altLang="en-US" sz="2000" dirty="0">
                <a:latin typeface="Calibri" panose="020F0502020204030204" pitchFamily="34" charset="0"/>
                <a:cs typeface="Times New Roman" pitchFamily="18" charset="0"/>
              </a:rPr>
              <a:t> </a:t>
            </a:r>
            <a:r>
              <a:rPr lang="fr-FR" altLang="en-US" sz="2000" dirty="0" err="1" smtClean="0">
                <a:latin typeface="Calibri" panose="020F0502020204030204" pitchFamily="34" charset="0"/>
                <a:cs typeface="Times New Roman" pitchFamily="18" charset="0"/>
              </a:rPr>
              <a:t>Fund</a:t>
            </a:r>
            <a:r>
              <a:rPr lang="fr-FR" altLang="en-US" sz="2000" dirty="0" smtClean="0">
                <a:latin typeface="Calibri" panose="020F0502020204030204" pitchFamily="34" charset="0"/>
                <a:cs typeface="Times New Roman" pitchFamily="18" charset="0"/>
              </a:rPr>
              <a:t>)</a:t>
            </a:r>
          </a:p>
          <a:p>
            <a:pPr marL="266700" lvl="1" indent="-266700">
              <a:spcAft>
                <a:spcPts val="600"/>
              </a:spcAft>
              <a:buFont typeface="Arial" panose="020B0604020202020204" pitchFamily="34" charset="0"/>
              <a:buChar char="•"/>
            </a:pPr>
            <a:r>
              <a:rPr lang="fr-FR" altLang="en-US" sz="2000" dirty="0" err="1" smtClean="0">
                <a:latin typeface="Calibri" panose="020F0502020204030204" pitchFamily="34" charset="0"/>
                <a:cs typeface="Times New Roman" pitchFamily="18" charset="0"/>
              </a:rPr>
              <a:t>Flexibility</a:t>
            </a:r>
            <a:r>
              <a:rPr lang="fr-FR" altLang="en-US" sz="2000" dirty="0" smtClean="0">
                <a:latin typeface="Calibri" panose="020F0502020204030204" pitchFamily="34" charset="0"/>
                <a:cs typeface="Times New Roman" pitchFamily="18" charset="0"/>
              </a:rPr>
              <a:t> </a:t>
            </a:r>
            <a:r>
              <a:rPr lang="fr-FR" altLang="en-US" sz="2000" dirty="0">
                <a:latin typeface="Calibri" panose="020F0502020204030204" pitchFamily="34" charset="0"/>
                <a:cs typeface="Times New Roman" pitchFamily="18" charset="0"/>
              </a:rPr>
              <a:t>of </a:t>
            </a:r>
            <a:r>
              <a:rPr lang="fr-FR" altLang="en-US" sz="2000" dirty="0" err="1" smtClean="0">
                <a:latin typeface="Calibri" panose="020F0502020204030204" pitchFamily="34" charset="0"/>
                <a:cs typeface="Times New Roman" pitchFamily="18" charset="0"/>
              </a:rPr>
              <a:t>fund</a:t>
            </a:r>
            <a:r>
              <a:rPr lang="fr-FR" altLang="en-US" sz="2000" dirty="0" smtClean="0">
                <a:latin typeface="Calibri" panose="020F0502020204030204" pitchFamily="34" charset="0"/>
                <a:cs typeface="Times New Roman" pitchFamily="18" charset="0"/>
              </a:rPr>
              <a:t> use</a:t>
            </a:r>
            <a:endParaRPr lang="fr-FR" altLang="en-US" sz="2000" dirty="0">
              <a:latin typeface="Calibri" panose="020F0502020204030204" pitchFamily="34" charset="0"/>
              <a:cs typeface="Times New Roman" pitchFamily="18" charset="0"/>
            </a:endParaRPr>
          </a:p>
        </p:txBody>
      </p:sp>
      <p:grpSp>
        <p:nvGrpSpPr>
          <p:cNvPr id="28" name="Group 27"/>
          <p:cNvGrpSpPr/>
          <p:nvPr/>
        </p:nvGrpSpPr>
        <p:grpSpPr>
          <a:xfrm>
            <a:off x="86833" y="1754946"/>
            <a:ext cx="1382233" cy="4978292"/>
            <a:chOff x="6629400" y="1727136"/>
            <a:chExt cx="1382233" cy="4978292"/>
          </a:xfrm>
        </p:grpSpPr>
        <p:pic>
          <p:nvPicPr>
            <p:cNvPr id="29"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3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39"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4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Slide Number Placeholder 5"/>
          <p:cNvSpPr>
            <a:spLocks noGrp="1"/>
          </p:cNvSpPr>
          <p:nvPr>
            <p:ph type="sldNum" sz="quarter" idx="12"/>
          </p:nvPr>
        </p:nvSpPr>
        <p:spPr/>
        <p:txBody>
          <a:bodyPr/>
          <a:lstStyle/>
          <a:p>
            <a:fld id="{33D6E5A2-EC83-451F-A719-9AC1370DD5CF}" type="slidenum">
              <a:rPr lang="en-US" smtClean="0"/>
              <a:pPr/>
              <a:t>40</a:t>
            </a:fld>
            <a:endParaRPr lang="en-US" dirty="0"/>
          </a:p>
        </p:txBody>
      </p:sp>
      <p:sp>
        <p:nvSpPr>
          <p:cNvPr id="11"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(7/12)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68443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696224" y="1600200"/>
            <a:ext cx="7367484" cy="4999501"/>
          </a:xfrm>
          <a:prstGeom prst="rect">
            <a:avLst/>
          </a:prstGeom>
          <a:noFill/>
        </p:spPr>
        <p:txBody>
          <a:bodyPr wrap="square" rtlCol="0">
            <a:noAutofit/>
          </a:bodyPr>
          <a:lstStyle/>
          <a:p>
            <a:pPr>
              <a:spcAft>
                <a:spcPts val="600"/>
              </a:spcAft>
            </a:pPr>
            <a:r>
              <a:rPr lang="en-US" sz="2000" b="1" dirty="0" smtClean="0">
                <a:latin typeface="Calibri" panose="020F0502020204030204" pitchFamily="34" charset="0"/>
              </a:rPr>
              <a:t>Revenue Generation in PJT I:</a:t>
            </a:r>
          </a:p>
          <a:p>
            <a:pPr marL="285750" indent="-285750">
              <a:spcAft>
                <a:spcPts val="600"/>
              </a:spcAft>
              <a:buFont typeface="Arial" panose="020B0604020202020204" pitchFamily="34" charset="0"/>
              <a:buChar char="•"/>
            </a:pPr>
            <a:r>
              <a:rPr lang="en-GB" altLang="en-US" sz="2000" dirty="0" smtClean="0">
                <a:latin typeface="Calibri" panose="020F0502020204030204" pitchFamily="34" charset="0"/>
                <a:cs typeface="Arial" charset="0"/>
              </a:rPr>
              <a:t>Water Resources Business: WSF </a:t>
            </a:r>
            <a:r>
              <a:rPr lang="en-GB" altLang="en-US" sz="2000" dirty="0">
                <a:latin typeface="Calibri" panose="020F0502020204030204" pitchFamily="34" charset="0"/>
                <a:cs typeface="Arial" charset="0"/>
              </a:rPr>
              <a:t>charged to commercial users </a:t>
            </a:r>
            <a:r>
              <a:rPr lang="en-GB" altLang="en-US" sz="2000" dirty="0" smtClean="0">
                <a:latin typeface="Calibri" panose="020F0502020204030204" pitchFamily="34" charset="0"/>
                <a:cs typeface="Arial" charset="0"/>
              </a:rPr>
              <a:t>for raw water services (Domestic </a:t>
            </a:r>
            <a:r>
              <a:rPr lang="en-GB" altLang="en-US" sz="2000" dirty="0">
                <a:latin typeface="Calibri" panose="020F0502020204030204" pitchFamily="34" charset="0"/>
                <a:cs typeface="Arial" charset="0"/>
              </a:rPr>
              <a:t>Water Supply Companies, Industries and </a:t>
            </a:r>
            <a:r>
              <a:rPr lang="en-GB" altLang="en-US" sz="2000" dirty="0" smtClean="0">
                <a:latin typeface="Calibri" panose="020F0502020204030204" pitchFamily="34" charset="0"/>
                <a:cs typeface="Arial" charset="0"/>
              </a:rPr>
              <a:t>Electricity </a:t>
            </a:r>
            <a:r>
              <a:rPr lang="en-GB" altLang="en-US" sz="2000" dirty="0">
                <a:latin typeface="Calibri" panose="020F0502020204030204" pitchFamily="34" charset="0"/>
                <a:cs typeface="Arial" charset="0"/>
              </a:rPr>
              <a:t>Company</a:t>
            </a:r>
            <a:r>
              <a:rPr lang="en-GB" altLang="en-US" sz="2000" dirty="0" smtClean="0">
                <a:latin typeface="Calibri" panose="020F0502020204030204" pitchFamily="34" charset="0"/>
                <a:cs typeface="Arial" charset="0"/>
              </a:rPr>
              <a:t>).</a:t>
            </a:r>
          </a:p>
          <a:p>
            <a:pPr marL="285750" indent="-285750">
              <a:spcAft>
                <a:spcPts val="600"/>
              </a:spcAft>
              <a:buFont typeface="Arial" panose="020B0604020202020204" pitchFamily="34" charset="0"/>
              <a:buChar char="•"/>
            </a:pPr>
            <a:r>
              <a:rPr lang="en-GB" altLang="en-US" sz="2000" dirty="0" smtClean="0">
                <a:latin typeface="Calibri" panose="020F0502020204030204" pitchFamily="34" charset="0"/>
                <a:cs typeface="Arial" charset="0"/>
              </a:rPr>
              <a:t>Non Water Resources Business: covers </a:t>
            </a:r>
            <a:r>
              <a:rPr lang="en-GB" altLang="en-US" sz="2000" dirty="0">
                <a:latin typeface="Calibri" panose="020F0502020204030204" pitchFamily="34" charset="0"/>
                <a:cs typeface="Arial" charset="0"/>
              </a:rPr>
              <a:t>all forms of </a:t>
            </a:r>
            <a:r>
              <a:rPr lang="en-GB" altLang="en-US" sz="2000" dirty="0" smtClean="0">
                <a:latin typeface="Calibri" panose="020F0502020204030204" pitchFamily="34" charset="0"/>
                <a:cs typeface="Arial" charset="0"/>
              </a:rPr>
              <a:t>services other than water service delivery obtained from optimization of the </a:t>
            </a:r>
            <a:r>
              <a:rPr lang="en-GB" altLang="en-US" sz="2000" dirty="0">
                <a:latin typeface="Calibri" panose="020F0502020204030204" pitchFamily="34" charset="0"/>
                <a:cs typeface="Arial" charset="0"/>
              </a:rPr>
              <a:t>utilization of </a:t>
            </a:r>
            <a:r>
              <a:rPr lang="en-GB" altLang="en-US" sz="2000" dirty="0" smtClean="0">
                <a:latin typeface="Calibri" panose="020F0502020204030204" pitchFamily="34" charset="0"/>
                <a:cs typeface="Arial" charset="0"/>
              </a:rPr>
              <a:t>assets </a:t>
            </a:r>
            <a:r>
              <a:rPr lang="en-GB" altLang="en-US" sz="2000" dirty="0">
                <a:latin typeface="Calibri" panose="020F0502020204030204" pitchFamily="34" charset="0"/>
                <a:cs typeface="Arial" charset="0"/>
              </a:rPr>
              <a:t>owned or controlled by </a:t>
            </a:r>
            <a:r>
              <a:rPr lang="en-GB" altLang="en-US" sz="2000" dirty="0" smtClean="0">
                <a:latin typeface="Calibri" panose="020F0502020204030204" pitchFamily="34" charset="0"/>
                <a:cs typeface="Arial" charset="0"/>
              </a:rPr>
              <a:t>the company.</a:t>
            </a:r>
            <a:endParaRPr lang="en-US" altLang="en-US" sz="2000" dirty="0">
              <a:latin typeface="Calibri" panose="020F0502020204030204" pitchFamily="34" charset="0"/>
              <a:cs typeface="Arial" charset="0"/>
            </a:endParaRPr>
          </a:p>
          <a:p>
            <a:pPr marL="742950" lvl="1" indent="-285750">
              <a:buFont typeface="Courier New" panose="02070309020205020404" pitchFamily="49" charset="0"/>
              <a:buChar char="o"/>
            </a:pPr>
            <a:r>
              <a:rPr lang="en-GB" altLang="en-US" dirty="0" smtClean="0">
                <a:latin typeface="Calibri" panose="020F0502020204030204" pitchFamily="34" charset="0"/>
                <a:cs typeface="Arial" charset="0"/>
              </a:rPr>
              <a:t>Water sports and tourism services</a:t>
            </a:r>
            <a:endParaRPr lang="en-GB" altLang="en-US" dirty="0">
              <a:latin typeface="Calibri" panose="020F0502020204030204" pitchFamily="34" charset="0"/>
              <a:cs typeface="Arial" charset="0"/>
            </a:endParaRP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Construction and equipment rental services</a:t>
            </a:r>
            <a:endParaRPr lang="en-US" altLang="en-US" dirty="0">
              <a:latin typeface="Calibri" panose="020F0502020204030204" pitchFamily="34" charset="0"/>
              <a:cs typeface="Arial" charset="0"/>
            </a:endParaRP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Consulting services</a:t>
            </a: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Water quality laboratory services</a:t>
            </a:r>
            <a:endParaRPr lang="en-US" altLang="en-US" dirty="0">
              <a:latin typeface="Calibri" panose="020F0502020204030204" pitchFamily="34" charset="0"/>
              <a:cs typeface="Arial" charset="0"/>
            </a:endParaRP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Eco </a:t>
            </a:r>
            <a:r>
              <a:rPr lang="en-GB" altLang="en-US" dirty="0" smtClean="0">
                <a:latin typeface="Calibri" panose="020F0502020204030204" pitchFamily="34" charset="0"/>
                <a:cs typeface="Arial" charset="0"/>
              </a:rPr>
              <a:t>business/Agro forestry activities</a:t>
            </a:r>
            <a:endParaRPr lang="en-GB" altLang="en-US" dirty="0">
              <a:latin typeface="Calibri" panose="020F0502020204030204" pitchFamily="34" charset="0"/>
              <a:cs typeface="Arial" charset="0"/>
            </a:endParaRP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Drinking water supply system</a:t>
            </a:r>
          </a:p>
          <a:p>
            <a:pPr marL="742950" lvl="1" indent="-285750">
              <a:buFont typeface="Courier New" panose="02070309020205020404" pitchFamily="49" charset="0"/>
              <a:buChar char="o"/>
            </a:pPr>
            <a:r>
              <a:rPr lang="en-GB" altLang="en-US" dirty="0">
                <a:latin typeface="Calibri" panose="020F0502020204030204" pitchFamily="34" charset="0"/>
                <a:cs typeface="Arial" charset="0"/>
              </a:rPr>
              <a:t>Hydro electric power plant</a:t>
            </a:r>
          </a:p>
          <a:p>
            <a:pPr marL="742950" lvl="1" indent="-285750">
              <a:buFont typeface="Courier New" panose="02070309020205020404" pitchFamily="49" charset="0"/>
              <a:buChar char="o"/>
            </a:pPr>
            <a:r>
              <a:rPr lang="en-GB" altLang="en-US" dirty="0" smtClean="0">
                <a:latin typeface="Calibri" panose="020F0502020204030204" pitchFamily="34" charset="0"/>
                <a:cs typeface="Arial" charset="0"/>
              </a:rPr>
              <a:t>Education </a:t>
            </a:r>
            <a:r>
              <a:rPr lang="en-GB" altLang="en-US" dirty="0">
                <a:latin typeface="Calibri" panose="020F0502020204030204" pitchFamily="34" charset="0"/>
                <a:cs typeface="Arial" charset="0"/>
              </a:rPr>
              <a:t>and training</a:t>
            </a:r>
          </a:p>
          <a:p>
            <a:pPr marL="742950" lvl="1" indent="-285750">
              <a:buFont typeface="Courier New" panose="02070309020205020404" pitchFamily="49" charset="0"/>
              <a:buChar char="o"/>
            </a:pPr>
            <a:r>
              <a:rPr lang="en-GB" altLang="en-US" dirty="0" err="1">
                <a:latin typeface="Calibri" panose="020F0502020204030204" pitchFamily="34" charset="0"/>
                <a:cs typeface="Arial" charset="0"/>
              </a:rPr>
              <a:t>etc</a:t>
            </a:r>
            <a:endParaRPr lang="en-GB" altLang="en-US" dirty="0">
              <a:latin typeface="Calibri" panose="020F0502020204030204" pitchFamily="34" charset="0"/>
              <a:cs typeface="Arial"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41</a:t>
            </a:fld>
            <a:endParaRPr lang="en-US" dirty="0"/>
          </a:p>
        </p:txBody>
      </p:sp>
      <p:grpSp>
        <p:nvGrpSpPr>
          <p:cNvPr id="11" name="Group 10"/>
          <p:cNvGrpSpPr/>
          <p:nvPr/>
        </p:nvGrpSpPr>
        <p:grpSpPr>
          <a:xfrm>
            <a:off x="136634" y="1735490"/>
            <a:ext cx="1399374" cy="4970110"/>
            <a:chOff x="6623454" y="1724857"/>
            <a:chExt cx="1399374" cy="4970110"/>
          </a:xfrm>
        </p:grpSpPr>
        <p:pic>
          <p:nvPicPr>
            <p:cNvPr id="1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3454" y="1724857"/>
              <a:ext cx="1374813" cy="925187"/>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2893" y="5757374"/>
              <a:ext cx="1367853" cy="937593"/>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3454" y="4745666"/>
              <a:ext cx="1364360"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0355" y="2717067"/>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34665" y="3733800"/>
              <a:ext cx="1388163"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(8/12)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7139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pPr>
            <a:r>
              <a:rPr lang="en-US" sz="2400" b="1" i="1" dirty="0" smtClean="0">
                <a:latin typeface="Calibri" panose="020F0502020204030204" pitchFamily="34" charset="0"/>
                <a:cs typeface="Arial" panose="020B0604020202020204" pitchFamily="34" charset="0"/>
              </a:rPr>
              <a:t>(d). </a:t>
            </a:r>
            <a:r>
              <a:rPr lang="en-US" sz="2400" b="1" i="1" dirty="0" smtClean="0">
                <a:latin typeface="Calibri" panose="020F0502020204030204" pitchFamily="34" charset="0"/>
              </a:rPr>
              <a:t>Driving </a:t>
            </a:r>
            <a:r>
              <a:rPr lang="en-US" sz="2400" b="1" i="1" dirty="0">
                <a:latin typeface="Calibri" panose="020F0502020204030204" pitchFamily="34" charset="0"/>
              </a:rPr>
              <a:t>Factors</a:t>
            </a:r>
            <a:endParaRPr lang="en-SG" sz="2400" b="1" i="1" dirty="0">
              <a:latin typeface="Calibri" panose="020F0502020204030204" pitchFamily="34" charset="0"/>
            </a:endParaRPr>
          </a:p>
          <a:p>
            <a:pPr>
              <a:spcAft>
                <a:spcPts val="600"/>
              </a:spcAft>
              <a:tabLst>
                <a:tab pos="533400" algn="l"/>
              </a:tabLst>
            </a:pPr>
            <a:r>
              <a:rPr lang="en-US" sz="2400" b="1" dirty="0">
                <a:latin typeface="Calibri" panose="020F0502020204030204" pitchFamily="34" charset="0"/>
              </a:rPr>
              <a:t>(1</a:t>
            </a:r>
            <a:r>
              <a:rPr lang="en-US" sz="2400" b="1" dirty="0" smtClean="0">
                <a:latin typeface="Calibri" panose="020F0502020204030204" pitchFamily="34" charset="0"/>
              </a:rPr>
              <a:t>).	Strong </a:t>
            </a:r>
            <a:r>
              <a:rPr lang="en-US" sz="2400" b="1" dirty="0">
                <a:latin typeface="Calibri" panose="020F0502020204030204" pitchFamily="34" charset="0"/>
              </a:rPr>
              <a:t>Government Supports and wider Authority </a:t>
            </a:r>
            <a:endParaRPr lang="en-US" sz="2400" b="1" dirty="0" smtClean="0">
              <a:latin typeface="Calibri" panose="020F0502020204030204" pitchFamily="34" charset="0"/>
            </a:endParaRPr>
          </a:p>
          <a:p>
            <a:pPr marL="285750" indent="-285750">
              <a:spcAft>
                <a:spcPts val="600"/>
              </a:spcAft>
              <a:buFont typeface="Arial" panose="020B0604020202020204" pitchFamily="34" charset="0"/>
              <a:buChar char="•"/>
            </a:pPr>
            <a:r>
              <a:rPr lang="en-US" sz="2000" dirty="0" smtClean="0">
                <a:latin typeface="Calibri" panose="020F0502020204030204" pitchFamily="34" charset="0"/>
              </a:rPr>
              <a:t>Government </a:t>
            </a:r>
            <a:r>
              <a:rPr lang="en-US" sz="2000" dirty="0">
                <a:latin typeface="Calibri" panose="020F0502020204030204" pitchFamily="34" charset="0"/>
              </a:rPr>
              <a:t>supports continuously the successful of PJT I. </a:t>
            </a:r>
            <a:r>
              <a:rPr lang="en-US" sz="2000" dirty="0" smtClean="0">
                <a:latin typeface="Calibri" panose="020F0502020204030204" pitchFamily="34" charset="0"/>
              </a:rPr>
              <a:t>Issuance of </a:t>
            </a:r>
            <a:r>
              <a:rPr lang="en-US" sz="2000" dirty="0">
                <a:latin typeface="Calibri" panose="020F0502020204030204" pitchFamily="34" charset="0"/>
              </a:rPr>
              <a:t>serial GRs on PJT I (GR No. 5/1990, GR No. 93/199 and GR No. 46/2010) to make favorable and strengthened PJT I. To guide </a:t>
            </a:r>
            <a:r>
              <a:rPr lang="en-US" sz="2000" dirty="0" smtClean="0">
                <a:latin typeface="Calibri" panose="020F0502020204030204" pitchFamily="34" charset="0"/>
              </a:rPr>
              <a:t>PJT I’s operation , </a:t>
            </a:r>
            <a:r>
              <a:rPr lang="en-US" sz="2000" dirty="0">
                <a:latin typeface="Calibri" panose="020F0502020204030204" pitchFamily="34" charset="0"/>
              </a:rPr>
              <a:t>the Government </a:t>
            </a:r>
            <a:r>
              <a:rPr lang="en-US" sz="2000" dirty="0" smtClean="0">
                <a:latin typeface="Calibri" panose="020F0502020204030204" pitchFamily="34" charset="0"/>
              </a:rPr>
              <a:t>issued </a:t>
            </a:r>
            <a:r>
              <a:rPr lang="en-US" sz="2000" dirty="0">
                <a:latin typeface="Calibri" panose="020F0502020204030204" pitchFamily="34" charset="0"/>
              </a:rPr>
              <a:t>Ministerial Decrees, Provincial Regulations and Governor Decrees as legal basic on technical guidance and implementation of PJT I’s task and responsibilities. </a:t>
            </a:r>
            <a:endParaRPr lang="en-SG" sz="2000" dirty="0">
              <a:latin typeface="Calibri" panose="020F0502020204030204" pitchFamily="34" charset="0"/>
            </a:endParaRPr>
          </a:p>
          <a:p>
            <a:pPr marL="285750" indent="-285750">
              <a:spcAft>
                <a:spcPts val="600"/>
              </a:spcAft>
              <a:buFont typeface="Arial" panose="020B0604020202020204" pitchFamily="34" charset="0"/>
              <a:buChar char="•"/>
            </a:pPr>
            <a:r>
              <a:rPr lang="en-US" sz="2000" dirty="0">
                <a:latin typeface="Calibri" panose="020F0502020204030204" pitchFamily="34" charset="0"/>
              </a:rPr>
              <a:t>MPW, </a:t>
            </a:r>
            <a:r>
              <a:rPr lang="en-US" sz="2000" dirty="0" err="1" smtClean="0">
                <a:latin typeface="Calibri" panose="020F0502020204030204" pitchFamily="34" charset="0"/>
              </a:rPr>
              <a:t>MSoC</a:t>
            </a:r>
            <a:r>
              <a:rPr lang="en-US" sz="2000" dirty="0" smtClean="0">
                <a:latin typeface="Calibri" panose="020F0502020204030204" pitchFamily="34" charset="0"/>
              </a:rPr>
              <a:t> </a:t>
            </a:r>
            <a:r>
              <a:rPr lang="en-US" sz="2000" dirty="0">
                <a:latin typeface="Calibri" panose="020F0502020204030204" pitchFamily="34" charset="0"/>
              </a:rPr>
              <a:t>and </a:t>
            </a:r>
            <a:r>
              <a:rPr lang="en-US" sz="2000" dirty="0" smtClean="0">
                <a:latin typeface="Calibri" panose="020F0502020204030204" pitchFamily="34" charset="0"/>
              </a:rPr>
              <a:t>Prov. </a:t>
            </a:r>
            <a:r>
              <a:rPr lang="en-US" sz="2000" dirty="0">
                <a:latin typeface="Calibri" panose="020F0502020204030204" pitchFamily="34" charset="0"/>
              </a:rPr>
              <a:t>Governments have representative in the Supervisory Board of PJT I to facilitate speedy and consistency of required political support decisions.</a:t>
            </a:r>
          </a:p>
          <a:p>
            <a:pPr marL="285750" indent="-285750">
              <a:spcAft>
                <a:spcPts val="600"/>
              </a:spcAft>
              <a:buFont typeface="Arial" panose="020B0604020202020204" pitchFamily="34" charset="0"/>
              <a:buChar char="•"/>
            </a:pPr>
            <a:r>
              <a:rPr lang="en-US" sz="2000" dirty="0" smtClean="0">
                <a:latin typeface="Calibri" panose="020F0502020204030204" pitchFamily="34" charset="0"/>
              </a:rPr>
              <a:t>Government </a:t>
            </a:r>
            <a:r>
              <a:rPr lang="en-US" sz="2000" dirty="0">
                <a:latin typeface="Calibri" panose="020F0502020204030204" pitchFamily="34" charset="0"/>
              </a:rPr>
              <a:t>got political decision to put corporatization on WRM as the end goals of WRM institutions in river basin </a:t>
            </a:r>
            <a:r>
              <a:rPr lang="en-US" sz="2000" dirty="0" smtClean="0">
                <a:latin typeface="Calibri" panose="020F0502020204030204" pitchFamily="34" charset="0"/>
              </a:rPr>
              <a:t>level.</a:t>
            </a:r>
            <a:endParaRPr lang="en-SG" sz="2000" dirty="0">
              <a:latin typeface="Calibri" panose="020F0502020204030204" pitchFamily="34" charset="0"/>
            </a:endParaRPr>
          </a:p>
          <a:p>
            <a:pPr marL="285750" indent="-285750">
              <a:spcAft>
                <a:spcPts val="600"/>
              </a:spcAft>
              <a:buFont typeface="Arial" panose="020B0604020202020204" pitchFamily="34" charset="0"/>
              <a:buChar char="•"/>
            </a:pPr>
            <a:r>
              <a:rPr lang="en-US" sz="2000" dirty="0">
                <a:latin typeface="Calibri" panose="020F0502020204030204" pitchFamily="34" charset="0"/>
              </a:rPr>
              <a:t>The Government has intention to scaling up PJT I as National Wide Corporate RBO to manage national strategic river basins. </a:t>
            </a: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42</a:t>
            </a:fld>
            <a:endParaRPr lang="en-US" dirty="0"/>
          </a:p>
        </p:txBody>
      </p:sp>
      <p:grpSp>
        <p:nvGrpSpPr>
          <p:cNvPr id="13" name="Group 12"/>
          <p:cNvGrpSpPr/>
          <p:nvPr/>
        </p:nvGrpSpPr>
        <p:grpSpPr>
          <a:xfrm>
            <a:off x="86833" y="1754946"/>
            <a:ext cx="1382233" cy="4978292"/>
            <a:chOff x="6629400" y="1727136"/>
            <a:chExt cx="1382233" cy="4978292"/>
          </a:xfrm>
        </p:grpSpPr>
        <p:pic>
          <p:nvPicPr>
            <p:cNvPr id="14"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17"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(9/12)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32742002"/>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533400" algn="l"/>
              </a:tabLst>
            </a:pPr>
            <a:r>
              <a:rPr lang="en-US" sz="2400" b="1" dirty="0" smtClean="0">
                <a:latin typeface="Calibri" panose="020F0502020204030204" pitchFamily="34" charset="0"/>
              </a:rPr>
              <a:t>(2).	Transformational </a:t>
            </a:r>
            <a:r>
              <a:rPr lang="en-US" sz="2400" b="1" dirty="0">
                <a:latin typeface="Calibri" panose="020F0502020204030204" pitchFamily="34" charset="0"/>
              </a:rPr>
              <a:t>Leadership </a:t>
            </a:r>
            <a:endParaRPr lang="en-US" sz="2400" b="1" dirty="0" smtClean="0">
              <a:latin typeface="Calibri" panose="020F0502020204030204" pitchFamily="34"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rPr>
              <a:t>Strong RBO leadership is among the key requirements of responsive and efficient basin-level IWRM. </a:t>
            </a:r>
            <a:endParaRPr lang="en-US" sz="2000" dirty="0" smtClean="0">
              <a:latin typeface="Calibri" panose="020F0502020204030204" pitchFamily="34" charset="0"/>
            </a:endParaRPr>
          </a:p>
          <a:p>
            <a:pPr marL="342900" indent="-342900">
              <a:spcAft>
                <a:spcPts val="600"/>
              </a:spcAft>
              <a:buFont typeface="Arial" panose="020B0604020202020204" pitchFamily="34" charset="0"/>
              <a:buChar char="•"/>
            </a:pPr>
            <a:r>
              <a:rPr lang="en-US" sz="2000" dirty="0" smtClean="0">
                <a:latin typeface="Calibri" panose="020F0502020204030204" pitchFamily="34" charset="0"/>
              </a:rPr>
              <a:t>RBO </a:t>
            </a:r>
            <a:r>
              <a:rPr lang="en-US" sz="2000" dirty="0">
                <a:latin typeface="Calibri" panose="020F0502020204030204" pitchFamily="34" charset="0"/>
              </a:rPr>
              <a:t>leaders should have great vision, thoughtful direction, the best means as well as the foresight to employ managers and staffs to carry out the improvements and lead the </a:t>
            </a:r>
            <a:r>
              <a:rPr lang="en-US" sz="2000" dirty="0" smtClean="0">
                <a:latin typeface="Calibri" panose="020F0502020204030204" pitchFamily="34" charset="0"/>
              </a:rPr>
              <a:t>change.</a:t>
            </a:r>
            <a:endParaRPr lang="en-SG" sz="2000" dirty="0">
              <a:latin typeface="Calibri" panose="020F0502020204030204" pitchFamily="34" charset="0"/>
            </a:endParaRPr>
          </a:p>
          <a:p>
            <a:pPr marL="342900" indent="-342900">
              <a:spcAft>
                <a:spcPts val="600"/>
              </a:spcAft>
              <a:buFont typeface="Arial" panose="020B0604020202020204" pitchFamily="34" charset="0"/>
              <a:buChar char="•"/>
            </a:pPr>
            <a:r>
              <a:rPr lang="en-US" sz="2000" dirty="0">
                <a:latin typeface="Calibri" panose="020F0502020204030204" pitchFamily="34" charset="0"/>
              </a:rPr>
              <a:t>Generating change requires transformational leaders </a:t>
            </a:r>
            <a:r>
              <a:rPr lang="en-US" sz="2000" dirty="0" smtClean="0">
                <a:latin typeface="Calibri" panose="020F0502020204030204" pitchFamily="34" charset="0"/>
              </a:rPr>
              <a:t>to</a:t>
            </a:r>
            <a:r>
              <a:rPr lang="en-US" sz="2000" dirty="0">
                <a:latin typeface="Calibri" panose="020F0502020204030204" pitchFamily="34" charset="0"/>
              </a:rPr>
              <a:t>:</a:t>
            </a:r>
            <a:endParaRPr lang="en-SG" sz="2000"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develop a new charismatic and great vision;</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describe the </a:t>
            </a:r>
            <a:r>
              <a:rPr lang="en-US" dirty="0" smtClean="0">
                <a:latin typeface="Calibri" panose="020F0502020204030204" pitchFamily="34" charset="0"/>
              </a:rPr>
              <a:t>vision;</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gather </a:t>
            </a:r>
            <a:r>
              <a:rPr lang="en-US" dirty="0" smtClean="0">
                <a:latin typeface="Calibri" panose="020F0502020204030204" pitchFamily="34" charset="0"/>
              </a:rPr>
              <a:t>support;</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inspire the </a:t>
            </a:r>
            <a:r>
              <a:rPr lang="en-US" dirty="0" smtClean="0">
                <a:latin typeface="Calibri" panose="020F0502020204030204" pitchFamily="34" charset="0"/>
              </a:rPr>
              <a:t>staff;</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guide the </a:t>
            </a:r>
            <a:r>
              <a:rPr lang="en-US" dirty="0" smtClean="0">
                <a:latin typeface="Calibri" panose="020F0502020204030204" pitchFamily="34" charset="0"/>
              </a:rPr>
              <a:t>organization; </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built staff and management </a:t>
            </a:r>
            <a:r>
              <a:rPr lang="en-US" dirty="0" smtClean="0">
                <a:latin typeface="Calibri" panose="020F0502020204030204" pitchFamily="34" charset="0"/>
              </a:rPr>
              <a:t>proud; </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improve relationships between the leader and the </a:t>
            </a:r>
            <a:r>
              <a:rPr lang="en-US" dirty="0" smtClean="0">
                <a:latin typeface="Calibri" panose="020F0502020204030204" pitchFamily="34" charset="0"/>
              </a:rPr>
              <a:t>team; </a:t>
            </a:r>
            <a:r>
              <a:rPr lang="en-US" dirty="0">
                <a:latin typeface="Calibri" panose="020F0502020204030204" pitchFamily="34" charset="0"/>
              </a:rPr>
              <a:t>and</a:t>
            </a:r>
            <a:endParaRPr lang="en-SG" dirty="0">
              <a:latin typeface="Calibri" panose="020F0502020204030204" pitchFamily="34" charset="0"/>
            </a:endParaRPr>
          </a:p>
          <a:p>
            <a:pPr marL="742950" lvl="2" indent="-285750">
              <a:spcAft>
                <a:spcPts val="0"/>
              </a:spcAft>
              <a:buFont typeface="Courier New" panose="02070309020205020404" pitchFamily="49" charset="0"/>
              <a:buChar char="o"/>
            </a:pPr>
            <a:r>
              <a:rPr lang="en-US" dirty="0">
                <a:latin typeface="Calibri" panose="020F0502020204030204" pitchFamily="34" charset="0"/>
              </a:rPr>
              <a:t>promote motivation &amp; confidence that </a:t>
            </a:r>
            <a:r>
              <a:rPr lang="en-US" dirty="0" smtClean="0">
                <a:latin typeface="Calibri" panose="020F0502020204030204" pitchFamily="34" charset="0"/>
              </a:rPr>
              <a:t>“</a:t>
            </a:r>
            <a:r>
              <a:rPr lang="en-US" i="1" dirty="0" smtClean="0">
                <a:latin typeface="Calibri" panose="020F0502020204030204" pitchFamily="34" charset="0"/>
              </a:rPr>
              <a:t>we </a:t>
            </a:r>
            <a:r>
              <a:rPr lang="en-US" i="1" dirty="0">
                <a:latin typeface="Calibri" panose="020F0502020204030204" pitchFamily="34" charset="0"/>
              </a:rPr>
              <a:t>can do it, we can solve it, we can achieve </a:t>
            </a:r>
            <a:r>
              <a:rPr lang="en-US" i="1" dirty="0" smtClean="0">
                <a:latin typeface="Calibri" panose="020F0502020204030204" pitchFamily="34" charset="0"/>
              </a:rPr>
              <a:t>it”.</a:t>
            </a:r>
            <a:endParaRPr lang="en-SG" dirty="0">
              <a:latin typeface="Calibri" panose="020F0502020204030204" pitchFamily="34" charset="0"/>
            </a:endParaRPr>
          </a:p>
          <a:p>
            <a:pPr marL="171450" indent="-171450">
              <a:spcAft>
                <a:spcPts val="600"/>
              </a:spcAft>
              <a:buFont typeface="Arial" panose="020B0604020202020204" pitchFamily="34" charset="0"/>
              <a:buChar char="•"/>
            </a:pPr>
            <a:endParaRPr lang="en-SG" sz="16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43</a:t>
            </a:fld>
            <a:endParaRPr lang="en-US" dirty="0"/>
          </a:p>
        </p:txBody>
      </p:sp>
      <p:grpSp>
        <p:nvGrpSpPr>
          <p:cNvPr id="13" name="Group 12"/>
          <p:cNvGrpSpPr/>
          <p:nvPr/>
        </p:nvGrpSpPr>
        <p:grpSpPr>
          <a:xfrm>
            <a:off x="86833" y="1754946"/>
            <a:ext cx="1382233" cy="4978292"/>
            <a:chOff x="6629400" y="1727136"/>
            <a:chExt cx="1382233" cy="4978292"/>
          </a:xfrm>
        </p:grpSpPr>
        <p:pic>
          <p:nvPicPr>
            <p:cNvPr id="14"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17"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(10/12)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2229847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533400" algn="l"/>
              </a:tabLst>
            </a:pPr>
            <a:r>
              <a:rPr lang="en-US" sz="2400" b="1" dirty="0" smtClean="0">
                <a:latin typeface="Calibri" panose="020F0502020204030204" pitchFamily="34" charset="0"/>
              </a:rPr>
              <a:t>(3).	Spirit and Corporate Culture</a:t>
            </a:r>
          </a:p>
          <a:p>
            <a:pPr marL="342900" indent="-342900">
              <a:spcBef>
                <a:spcPts val="0"/>
              </a:spcBef>
              <a:spcAft>
                <a:spcPts val="600"/>
              </a:spcAft>
              <a:buFont typeface="Arial" panose="020B0604020202020204" pitchFamily="34" charset="0"/>
              <a:buChar char="•"/>
            </a:pPr>
            <a:r>
              <a:rPr lang="en-US" sz="2000" i="1" dirty="0" err="1">
                <a:latin typeface="Calibri" panose="020F0502020204030204" pitchFamily="34" charset="0"/>
              </a:rPr>
              <a:t>Brantas</a:t>
            </a:r>
            <a:r>
              <a:rPr lang="en-US" sz="2000" i="1" dirty="0">
                <a:latin typeface="Calibri" panose="020F0502020204030204" pitchFamily="34" charset="0"/>
              </a:rPr>
              <a:t> </a:t>
            </a:r>
            <a:r>
              <a:rPr lang="en-US" sz="2000" i="1" dirty="0" smtClean="0">
                <a:latin typeface="Calibri" panose="020F0502020204030204" pitchFamily="34" charset="0"/>
              </a:rPr>
              <a:t>Spirit i.e. </a:t>
            </a:r>
            <a:r>
              <a:rPr lang="en-US" sz="2000" dirty="0" smtClean="0">
                <a:latin typeface="Calibri" panose="020F0502020204030204" pitchFamily="34" charset="0"/>
              </a:rPr>
              <a:t>creative, cooperative </a:t>
            </a:r>
            <a:r>
              <a:rPr lang="en-US" sz="2000" dirty="0">
                <a:latin typeface="Calibri" panose="020F0502020204030204" pitchFamily="34" charset="0"/>
              </a:rPr>
              <a:t>and </a:t>
            </a:r>
            <a:r>
              <a:rPr lang="en-US" sz="2000" dirty="0" smtClean="0">
                <a:latin typeface="Calibri" panose="020F0502020204030204" pitchFamily="34" charset="0"/>
              </a:rPr>
              <a:t>confidence spirit to </a:t>
            </a:r>
            <a:r>
              <a:rPr lang="en-US" sz="2000" dirty="0">
                <a:latin typeface="Calibri" panose="020F0502020204030204" pitchFamily="34" charset="0"/>
              </a:rPr>
              <a:t>achieve </a:t>
            </a:r>
            <a:r>
              <a:rPr lang="en-US" sz="2000" dirty="0" smtClean="0">
                <a:latin typeface="Calibri" panose="020F0502020204030204" pitchFamily="34" charset="0"/>
              </a:rPr>
              <a:t>the </a:t>
            </a:r>
            <a:r>
              <a:rPr lang="en-US" sz="2000" dirty="0">
                <a:latin typeface="Calibri" panose="020F0502020204030204" pitchFamily="34" charset="0"/>
              </a:rPr>
              <a:t>common goal is maintain continuously in </a:t>
            </a:r>
            <a:r>
              <a:rPr lang="en-US" sz="2000" dirty="0" smtClean="0">
                <a:latin typeface="Calibri" panose="020F0502020204030204" pitchFamily="34" charset="0"/>
              </a:rPr>
              <a:t> </a:t>
            </a:r>
            <a:r>
              <a:rPr lang="en-US" sz="2000" dirty="0">
                <a:latin typeface="Calibri" panose="020F0502020204030204" pitchFamily="34" charset="0"/>
              </a:rPr>
              <a:t>PJT I. </a:t>
            </a:r>
          </a:p>
          <a:p>
            <a:pPr marL="342900" indent="-342900">
              <a:spcBef>
                <a:spcPts val="0"/>
              </a:spcBef>
              <a:spcAft>
                <a:spcPts val="600"/>
              </a:spcAft>
              <a:buFont typeface="Arial" panose="020B0604020202020204" pitchFamily="34" charset="0"/>
              <a:buChar char="•"/>
            </a:pPr>
            <a:r>
              <a:rPr lang="en-US" sz="2000" dirty="0" smtClean="0">
                <a:latin typeface="Calibri" panose="020F0502020204030204" pitchFamily="34" charset="0"/>
              </a:rPr>
              <a:t>PJT I’s Corporate </a:t>
            </a:r>
            <a:r>
              <a:rPr lang="en-US" sz="2000" dirty="0">
                <a:latin typeface="Calibri" panose="020F0502020204030204" pitchFamily="34" charset="0"/>
              </a:rPr>
              <a:t>Cultures: “</a:t>
            </a:r>
            <a:r>
              <a:rPr lang="en-US" sz="2000" i="1" dirty="0">
                <a:latin typeface="Calibri" panose="020F0502020204030204" pitchFamily="34" charset="0"/>
              </a:rPr>
              <a:t>PINTU AIR” </a:t>
            </a:r>
            <a:r>
              <a:rPr lang="en-US" sz="2000" dirty="0">
                <a:latin typeface="Calibri" panose="020F0502020204030204" pitchFamily="34" charset="0"/>
              </a:rPr>
              <a:t>(the water </a:t>
            </a:r>
            <a:r>
              <a:rPr lang="en-US" sz="2000" dirty="0" smtClean="0">
                <a:latin typeface="Calibri" panose="020F0502020204030204" pitchFamily="34" charset="0"/>
              </a:rPr>
              <a:t>gate culture): </a:t>
            </a:r>
            <a:endParaRPr lang="en-SG" sz="2000"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P – professionalism;</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I – innovation; </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N – neutrality; </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T – </a:t>
            </a:r>
            <a:r>
              <a:rPr lang="en-US" dirty="0" err="1">
                <a:latin typeface="Calibri" panose="020F0502020204030204" pitchFamily="34" charset="0"/>
              </a:rPr>
              <a:t>tanggap</a:t>
            </a:r>
            <a:r>
              <a:rPr lang="en-US" dirty="0">
                <a:latin typeface="Calibri" panose="020F0502020204030204" pitchFamily="34" charset="0"/>
              </a:rPr>
              <a:t> (responsive);</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U – </a:t>
            </a:r>
            <a:r>
              <a:rPr lang="en-US" dirty="0" err="1">
                <a:latin typeface="Calibri" panose="020F0502020204030204" pitchFamily="34" charset="0"/>
              </a:rPr>
              <a:t>uswah</a:t>
            </a:r>
            <a:r>
              <a:rPr lang="en-US" dirty="0">
                <a:latin typeface="Calibri" panose="020F0502020204030204" pitchFamily="34" charset="0"/>
              </a:rPr>
              <a:t> (model to be referred to);</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A – </a:t>
            </a:r>
            <a:r>
              <a:rPr lang="en-US" dirty="0" err="1">
                <a:latin typeface="Calibri" panose="020F0502020204030204" pitchFamily="34" charset="0"/>
              </a:rPr>
              <a:t>adil</a:t>
            </a:r>
            <a:r>
              <a:rPr lang="en-US" dirty="0">
                <a:latin typeface="Calibri" panose="020F0502020204030204" pitchFamily="34" charset="0"/>
              </a:rPr>
              <a:t> (fair and equitable services);</a:t>
            </a:r>
            <a:endParaRPr lang="en-SG" dirty="0">
              <a:latin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dirty="0">
                <a:latin typeface="Calibri" panose="020F0502020204030204" pitchFamily="34" charset="0"/>
              </a:rPr>
              <a:t>I – </a:t>
            </a:r>
            <a:r>
              <a:rPr lang="en-US" dirty="0" err="1">
                <a:latin typeface="Calibri" panose="020F0502020204030204" pitchFamily="34" charset="0"/>
              </a:rPr>
              <a:t>ikhlas</a:t>
            </a:r>
            <a:r>
              <a:rPr lang="en-US" dirty="0">
                <a:latin typeface="Calibri" panose="020F0502020204030204" pitchFamily="34" charset="0"/>
              </a:rPr>
              <a:t> (sincerity, honesty); and </a:t>
            </a:r>
            <a:endParaRPr lang="en-SG" dirty="0">
              <a:latin typeface="Calibri" panose="020F0502020204030204" pitchFamily="34" charset="0"/>
            </a:endParaRPr>
          </a:p>
          <a:p>
            <a:pPr marL="742950" lvl="1" indent="-285750">
              <a:spcBef>
                <a:spcPts val="0"/>
              </a:spcBef>
              <a:spcAft>
                <a:spcPts val="600"/>
              </a:spcAft>
              <a:buFont typeface="Courier New" panose="02070309020205020404" pitchFamily="49" charset="0"/>
              <a:buChar char="o"/>
            </a:pPr>
            <a:r>
              <a:rPr lang="en-US" dirty="0">
                <a:latin typeface="Calibri" panose="020F0502020204030204" pitchFamily="34" charset="0"/>
              </a:rPr>
              <a:t>R – rasa </a:t>
            </a:r>
            <a:r>
              <a:rPr lang="en-US" dirty="0" err="1">
                <a:latin typeface="Calibri" panose="020F0502020204030204" pitchFamily="34" charset="0"/>
              </a:rPr>
              <a:t>memiliki</a:t>
            </a:r>
            <a:r>
              <a:rPr lang="en-US" dirty="0">
                <a:latin typeface="Calibri" panose="020F0502020204030204" pitchFamily="34" charset="0"/>
              </a:rPr>
              <a:t> (ownership). </a:t>
            </a:r>
            <a:endParaRPr lang="en-SG" dirty="0">
              <a:latin typeface="Calibri" panose="020F0502020204030204" pitchFamily="34" charset="0"/>
            </a:endParaRPr>
          </a:p>
          <a:p>
            <a:pPr marL="342900" indent="-342900">
              <a:spcBef>
                <a:spcPts val="0"/>
              </a:spcBef>
              <a:spcAft>
                <a:spcPts val="600"/>
              </a:spcAft>
              <a:buFont typeface="Arial" panose="020B0604020202020204" pitchFamily="34" charset="0"/>
              <a:buChar char="•"/>
            </a:pPr>
            <a:r>
              <a:rPr lang="en-US" sz="2000" dirty="0" smtClean="0">
                <a:latin typeface="Calibri" panose="020F0502020204030204" pitchFamily="34" charset="0"/>
              </a:rPr>
              <a:t>This </a:t>
            </a:r>
            <a:r>
              <a:rPr lang="en-US" sz="2000" dirty="0">
                <a:latin typeface="Calibri" panose="020F0502020204030204" pitchFamily="34" charset="0"/>
              </a:rPr>
              <a:t>collective behavior is the basic requirement in building continues performance improvement culture to implement the strategy and to achieve our common goals to sustain our beloved organization.</a:t>
            </a:r>
            <a:endParaRPr lang="en-SG" sz="2000" dirty="0">
              <a:latin typeface="Calibri" panose="020F0502020204030204" pitchFamily="34" charset="0"/>
            </a:endParaRPr>
          </a:p>
          <a:p>
            <a:pPr marL="171450" indent="-171450">
              <a:spcAft>
                <a:spcPts val="600"/>
              </a:spcAft>
              <a:buFont typeface="Arial" panose="020B0604020202020204" pitchFamily="34" charset="0"/>
              <a:buChar char="•"/>
            </a:pPr>
            <a:endParaRPr lang="en-SG"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44</a:t>
            </a:fld>
            <a:endParaRPr lang="en-US" dirty="0"/>
          </a:p>
        </p:txBody>
      </p:sp>
      <p:grpSp>
        <p:nvGrpSpPr>
          <p:cNvPr id="13" name="Group 12"/>
          <p:cNvGrpSpPr/>
          <p:nvPr/>
        </p:nvGrpSpPr>
        <p:grpSpPr>
          <a:xfrm>
            <a:off x="86833" y="1754946"/>
            <a:ext cx="1382233" cy="4978292"/>
            <a:chOff x="6629400" y="1727136"/>
            <a:chExt cx="1382233" cy="4978292"/>
          </a:xfrm>
        </p:grpSpPr>
        <p:pic>
          <p:nvPicPr>
            <p:cNvPr id="14"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17"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(11/12)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7232812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47352" y="1600200"/>
            <a:ext cx="7520448" cy="5454868"/>
          </a:xfrm>
          <a:prstGeom prst="rect">
            <a:avLst/>
          </a:prstGeom>
          <a:noFill/>
        </p:spPr>
        <p:txBody>
          <a:bodyPr wrap="square" rtlCol="0">
            <a:noAutofit/>
          </a:bodyPr>
          <a:lstStyle/>
          <a:p>
            <a:pPr>
              <a:spcAft>
                <a:spcPts val="600"/>
              </a:spcAft>
              <a:tabLst>
                <a:tab pos="533400" algn="l"/>
              </a:tabLst>
            </a:pPr>
            <a:r>
              <a:rPr lang="en-US" sz="2400" b="1" dirty="0" smtClean="0">
                <a:latin typeface="Calibri" panose="020F0502020204030204" pitchFamily="34" charset="0"/>
              </a:rPr>
              <a:t>(4).	Incentives</a:t>
            </a:r>
          </a:p>
          <a:p>
            <a:pPr marL="285750" lvl="0" indent="-285750">
              <a:spcBef>
                <a:spcPts val="0"/>
              </a:spcBef>
              <a:spcAft>
                <a:spcPts val="600"/>
              </a:spcAft>
              <a:buFont typeface="Arial" panose="020B0604020202020204" pitchFamily="34" charset="0"/>
              <a:buChar char="•"/>
            </a:pPr>
            <a:r>
              <a:rPr lang="en-US" sz="2000" dirty="0">
                <a:latin typeface="Calibri" panose="020F0502020204030204" pitchFamily="34" charset="0"/>
              </a:rPr>
              <a:t>PJT I’s incentives schemes promote innovations and spirit to get more </a:t>
            </a:r>
            <a:r>
              <a:rPr lang="en-US" sz="2000" dirty="0" smtClean="0">
                <a:latin typeface="Calibri" panose="020F0502020204030204" pitchFamily="34" charset="0"/>
              </a:rPr>
              <a:t>revenue and </a:t>
            </a:r>
            <a:r>
              <a:rPr lang="en-US" sz="2000" dirty="0">
                <a:latin typeface="Calibri" panose="020F0502020204030204" pitchFamily="34" charset="0"/>
              </a:rPr>
              <a:t>increase cost </a:t>
            </a:r>
            <a:r>
              <a:rPr lang="en-US" sz="2000" dirty="0" smtClean="0">
                <a:latin typeface="Calibri" panose="020F0502020204030204" pitchFamily="34" charset="0"/>
              </a:rPr>
              <a:t>efficiency. </a:t>
            </a:r>
            <a:endParaRPr lang="en-US" sz="2000" dirty="0">
              <a:latin typeface="Calibri" panose="020F0502020204030204" pitchFamily="34" charset="0"/>
            </a:endParaRPr>
          </a:p>
          <a:p>
            <a:pPr marL="538163" lvl="1" indent="-285750">
              <a:spcBef>
                <a:spcPts val="0"/>
              </a:spcBef>
              <a:spcAft>
                <a:spcPts val="0"/>
              </a:spcAft>
              <a:buFont typeface="Courier New" panose="02070309020205020404" pitchFamily="49" charset="0"/>
              <a:buChar char="o"/>
            </a:pPr>
            <a:r>
              <a:rPr lang="en-US" b="1" i="1" dirty="0">
                <a:latin typeface="Calibri" panose="020F0502020204030204" pitchFamily="34" charset="0"/>
              </a:rPr>
              <a:t>Quarterly incentives:</a:t>
            </a:r>
            <a:endParaRPr lang="en-SG" dirty="0">
              <a:latin typeface="Calibri" panose="020F0502020204030204" pitchFamily="34" charset="0"/>
            </a:endParaRPr>
          </a:p>
          <a:p>
            <a:pPr marL="534988" lvl="1">
              <a:spcBef>
                <a:spcPts val="0"/>
              </a:spcBef>
              <a:spcAft>
                <a:spcPts val="600"/>
              </a:spcAft>
            </a:pPr>
            <a:r>
              <a:rPr lang="en-US" i="1" dirty="0">
                <a:latin typeface="Calibri" panose="020F0502020204030204" pitchFamily="34" charset="0"/>
              </a:rPr>
              <a:t>Based on revenue achievement of each unit, the management award bonus to the staffs of those unit as percentage (80%-120%) of monthly salary </a:t>
            </a:r>
            <a:r>
              <a:rPr lang="en-US" i="1" dirty="0">
                <a:latin typeface="Calibri" panose="020F0502020204030204" pitchFamily="34" charset="0"/>
                <a:sym typeface="Wingdings"/>
              </a:rPr>
              <a:t></a:t>
            </a:r>
            <a:r>
              <a:rPr lang="en-US" i="1" dirty="0">
                <a:latin typeface="Calibri" panose="020F0502020204030204" pitchFamily="34" charset="0"/>
              </a:rPr>
              <a:t> revenue achievement incentives.</a:t>
            </a:r>
            <a:endParaRPr lang="en-SG" dirty="0">
              <a:latin typeface="Calibri" panose="020F0502020204030204" pitchFamily="34" charset="0"/>
            </a:endParaRPr>
          </a:p>
          <a:p>
            <a:pPr marL="538163" lvl="1" indent="-285750">
              <a:spcBef>
                <a:spcPts val="0"/>
              </a:spcBef>
              <a:spcAft>
                <a:spcPts val="0"/>
              </a:spcAft>
              <a:buFont typeface="Courier New" panose="02070309020205020404" pitchFamily="49" charset="0"/>
              <a:buChar char="o"/>
            </a:pPr>
            <a:r>
              <a:rPr lang="en-US" b="1" i="1" dirty="0">
                <a:latin typeface="Calibri" panose="020F0502020204030204" pitchFamily="34" charset="0"/>
              </a:rPr>
              <a:t>End of year incentives:</a:t>
            </a:r>
            <a:endParaRPr lang="en-SG" dirty="0">
              <a:latin typeface="Calibri" panose="020F0502020204030204" pitchFamily="34" charset="0"/>
            </a:endParaRPr>
          </a:p>
          <a:p>
            <a:pPr marL="534988" lvl="1">
              <a:spcBef>
                <a:spcPts val="0"/>
              </a:spcBef>
              <a:spcAft>
                <a:spcPts val="600"/>
              </a:spcAft>
            </a:pPr>
            <a:r>
              <a:rPr lang="en-US" i="1" dirty="0">
                <a:latin typeface="Calibri" panose="020F0502020204030204" pitchFamily="34" charset="0"/>
              </a:rPr>
              <a:t>Based on the achievement of corporate profit, the management award bonus to all employees about 1/3 of the excess profit </a:t>
            </a:r>
            <a:r>
              <a:rPr lang="en-US" i="1" dirty="0">
                <a:latin typeface="Calibri" panose="020F0502020204030204" pitchFamily="34" charset="0"/>
                <a:sym typeface="Wingdings"/>
              </a:rPr>
              <a:t></a:t>
            </a:r>
            <a:r>
              <a:rPr lang="en-US" i="1" dirty="0">
                <a:latin typeface="Calibri" panose="020F0502020204030204" pitchFamily="34" charset="0"/>
              </a:rPr>
              <a:t> profit achievement incentives and cost efficiency incentives</a:t>
            </a:r>
            <a:endParaRPr lang="en-SG"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sz="2000" dirty="0" smtClean="0">
                <a:latin typeface="Calibri" panose="020F0502020204030204" pitchFamily="34" charset="0"/>
              </a:rPr>
              <a:t>Take </a:t>
            </a:r>
            <a:r>
              <a:rPr lang="en-US" sz="2000" dirty="0">
                <a:latin typeface="Calibri" panose="020F0502020204030204" pitchFamily="34" charset="0"/>
              </a:rPr>
              <a:t>home pay </a:t>
            </a:r>
            <a:r>
              <a:rPr lang="en-US" sz="2000" dirty="0" smtClean="0">
                <a:latin typeface="Calibri" panose="020F0502020204030204" pitchFamily="34" charset="0"/>
              </a:rPr>
              <a:t>could </a:t>
            </a:r>
            <a:r>
              <a:rPr lang="en-US" sz="2000" dirty="0">
                <a:latin typeface="Calibri" panose="020F0502020204030204" pitchFamily="34" charset="0"/>
              </a:rPr>
              <a:t>achieve 24 months </a:t>
            </a:r>
            <a:r>
              <a:rPr lang="en-US" sz="2000" dirty="0" smtClean="0">
                <a:latin typeface="Calibri" panose="020F0502020204030204" pitchFamily="34" charset="0"/>
              </a:rPr>
              <a:t>salaries/year.</a:t>
            </a:r>
            <a:endParaRPr lang="en-US" sz="2000" dirty="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sz="2000" dirty="0">
                <a:latin typeface="Calibri" panose="020F0502020204030204" pitchFamily="34" charset="0"/>
              </a:rPr>
              <a:t>Based on the experience in developing and implementing incentive schemes, it proof that appropriate incentive schemes could promote capacity development initiatives to achieve better performances. </a:t>
            </a:r>
            <a:endParaRPr lang="en-SG" sz="2000" dirty="0">
              <a:latin typeface="Calibri" panose="020F0502020204030204" pitchFamily="34" charset="0"/>
            </a:endParaRPr>
          </a:p>
          <a:p>
            <a:pPr marL="171450" indent="-171450">
              <a:spcAft>
                <a:spcPts val="600"/>
              </a:spcAft>
              <a:buFont typeface="Arial" panose="020B0604020202020204" pitchFamily="34" charset="0"/>
              <a:buChar char="•"/>
            </a:pPr>
            <a:endParaRPr lang="en-SG" sz="32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45</a:t>
            </a:fld>
            <a:endParaRPr lang="en-US" dirty="0"/>
          </a:p>
        </p:txBody>
      </p:sp>
      <p:grpSp>
        <p:nvGrpSpPr>
          <p:cNvPr id="13" name="Group 12"/>
          <p:cNvGrpSpPr/>
          <p:nvPr/>
        </p:nvGrpSpPr>
        <p:grpSpPr>
          <a:xfrm>
            <a:off x="86833" y="1754946"/>
            <a:ext cx="1382233" cy="4978292"/>
            <a:chOff x="6629400" y="1727136"/>
            <a:chExt cx="1382233" cy="4978292"/>
          </a:xfrm>
        </p:grpSpPr>
        <p:pic>
          <p:nvPicPr>
            <p:cNvPr id="14"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1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17"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1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itle 3"/>
          <p:cNvSpPr txBox="1">
            <a:spLocks/>
          </p:cNvSpPr>
          <p:nvPr/>
        </p:nvSpPr>
        <p:spPr>
          <a:xfrm>
            <a:off x="1223628" y="238125"/>
            <a:ext cx="769177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rgbClr val="0070C0"/>
                </a:solidFill>
                <a:latin typeface="Calibri" panose="020F0502020204030204" pitchFamily="34" charset="0"/>
              </a:rPr>
              <a:t>3.3. Capacity Development of PJT I</a:t>
            </a:r>
            <a:endParaRPr lang="en-US" sz="2800" b="1" dirty="0" smtClean="0">
              <a:solidFill>
                <a:srgbClr val="0070C0"/>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(12/12)</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60666017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6E5A2-EC83-451F-A719-9AC1370DD5CF}" type="slidenum">
              <a:rPr lang="en-US" smtClean="0"/>
              <a:pPr/>
              <a:t>46</a:t>
            </a:fld>
            <a:endParaRPr lang="en-US" dirty="0"/>
          </a:p>
        </p:txBody>
      </p:sp>
      <p:sp>
        <p:nvSpPr>
          <p:cNvPr id="12"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(1/6)</a:t>
            </a:r>
            <a:endParaRPr lang="en-US" sz="1600" dirty="0">
              <a:solidFill>
                <a:schemeClr val="tx2"/>
              </a:solidFill>
              <a:latin typeface="Calibri" panose="020F0502020204030204" pitchFamily="34" charset="0"/>
            </a:endParaRPr>
          </a:p>
        </p:txBody>
      </p:sp>
      <p:pic>
        <p:nvPicPr>
          <p:cNvPr id="20" name="Picture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01" y="1600200"/>
            <a:ext cx="4775200" cy="2840769"/>
          </a:xfrm>
          <a:prstGeom prst="rect">
            <a:avLst/>
          </a:prstGeom>
          <a:noFill/>
          <a:ln>
            <a:noFill/>
          </a:ln>
        </p:spPr>
      </p:pic>
      <p:sp>
        <p:nvSpPr>
          <p:cNvPr id="21" name="TextBox 20"/>
          <p:cNvSpPr txBox="1"/>
          <p:nvPr/>
        </p:nvSpPr>
        <p:spPr>
          <a:xfrm>
            <a:off x="4953002" y="1524000"/>
            <a:ext cx="4176186" cy="3145569"/>
          </a:xfrm>
          <a:prstGeom prst="rect">
            <a:avLst/>
          </a:prstGeom>
          <a:noFill/>
        </p:spPr>
        <p:txBody>
          <a:bodyPr wrap="square" rtlCol="0">
            <a:noAutofit/>
          </a:bodyPr>
          <a:lstStyle/>
          <a:p>
            <a:pPr marL="457200" indent="-457200">
              <a:spcAft>
                <a:spcPts val="600"/>
              </a:spcAft>
              <a:buAutoNum type="alphaLcPeriod"/>
              <a:tabLst>
                <a:tab pos="355600" algn="l"/>
              </a:tabLst>
            </a:pPr>
            <a:r>
              <a:rPr lang="en-US" sz="2400" b="1" dirty="0">
                <a:latin typeface="Calibri" panose="020F0502020204030204" pitchFamily="34" charset="0"/>
              </a:rPr>
              <a:t>WRM </a:t>
            </a:r>
            <a:r>
              <a:rPr lang="en-US" sz="2400" b="1" dirty="0" smtClean="0">
                <a:latin typeface="Calibri" panose="020F0502020204030204" pitchFamily="34" charset="0"/>
              </a:rPr>
              <a:t>Performances</a:t>
            </a:r>
            <a:endParaRPr lang="en-US" sz="2400" b="1" dirty="0">
              <a:latin typeface="Calibri" panose="020F0502020204030204" pitchFamily="34" charset="0"/>
            </a:endParaRPr>
          </a:p>
          <a:p>
            <a:pPr lvl="0">
              <a:spcBef>
                <a:spcPts val="0"/>
              </a:spcBef>
              <a:spcAft>
                <a:spcPts val="600"/>
              </a:spcAft>
            </a:pPr>
            <a:r>
              <a:rPr lang="en-US" sz="2000" dirty="0" smtClean="0">
                <a:latin typeface="Calibri" panose="020F0502020204030204" pitchFamily="34" charset="0"/>
              </a:rPr>
              <a:t>Increasing </a:t>
            </a:r>
            <a:r>
              <a:rPr lang="en-US" sz="2000" dirty="0">
                <a:latin typeface="Calibri" panose="020F0502020204030204" pitchFamily="34" charset="0"/>
              </a:rPr>
              <a:t>direct benefits of </a:t>
            </a:r>
            <a:r>
              <a:rPr lang="en-US" sz="2000" dirty="0" smtClean="0">
                <a:latin typeface="Calibri" panose="020F0502020204030204" pitchFamily="34" charset="0"/>
              </a:rPr>
              <a:t>WRM</a:t>
            </a:r>
            <a:r>
              <a:rPr lang="en-US" sz="2000" dirty="0">
                <a:latin typeface="Calibri" panose="020F0502020204030204" pitchFamily="34" charset="0"/>
              </a:rPr>
              <a:t>. Comparison of direct benefit </a:t>
            </a:r>
            <a:r>
              <a:rPr lang="en-US" sz="2000" dirty="0" smtClean="0">
                <a:latin typeface="Calibri" panose="020F0502020204030204" pitchFamily="34" charset="0"/>
              </a:rPr>
              <a:t>in 1990, 2000, 2010</a:t>
            </a:r>
            <a:r>
              <a:rPr lang="en-US" sz="2000" dirty="0">
                <a:latin typeface="Calibri" panose="020F0502020204030204" pitchFamily="34" charset="0"/>
              </a:rPr>
              <a:t>:</a:t>
            </a:r>
            <a:endParaRPr lang="en-US" sz="2000" dirty="0" smtClean="0">
              <a:latin typeface="Calibri" panose="020F0502020204030204" pitchFamily="34" charset="0"/>
            </a:endParaRPr>
          </a:p>
          <a:p>
            <a:pPr marL="342900" indent="-342900">
              <a:spcBef>
                <a:spcPts val="0"/>
              </a:spcBef>
              <a:spcAft>
                <a:spcPts val="0"/>
              </a:spcAft>
              <a:buFont typeface="Arial" panose="020B0604020202020204" pitchFamily="34" charset="0"/>
              <a:buChar char="•"/>
            </a:pPr>
            <a:r>
              <a:rPr lang="en-US" dirty="0">
                <a:latin typeface="Calibri" panose="020F0502020204030204" pitchFamily="34" charset="0"/>
              </a:rPr>
              <a:t>Flood in </a:t>
            </a:r>
            <a:r>
              <a:rPr lang="en-US" dirty="0" smtClean="0">
                <a:latin typeface="Calibri" panose="020F0502020204030204" pitchFamily="34" charset="0"/>
              </a:rPr>
              <a:t>mainstream </a:t>
            </a:r>
            <a:r>
              <a:rPr lang="en-US" dirty="0">
                <a:latin typeface="Calibri" panose="020F0502020204030204" pitchFamily="34" charset="0"/>
              </a:rPr>
              <a:t>is managed to control 50-years return period </a:t>
            </a:r>
            <a:r>
              <a:rPr lang="en-US" dirty="0" smtClean="0">
                <a:latin typeface="Calibri" panose="020F0502020204030204" pitchFamily="34" charset="0"/>
              </a:rPr>
              <a:t>flood.</a:t>
            </a:r>
          </a:p>
          <a:p>
            <a:pPr marL="342900" indent="-342900">
              <a:spcBef>
                <a:spcPts val="0"/>
              </a:spcBef>
              <a:spcAft>
                <a:spcPts val="600"/>
              </a:spcAft>
              <a:buFont typeface="Arial" panose="020B0604020202020204" pitchFamily="34" charset="0"/>
              <a:buChar char="•"/>
            </a:pPr>
            <a:r>
              <a:rPr lang="en-US" dirty="0" smtClean="0">
                <a:latin typeface="Calibri" panose="020F0502020204030204" pitchFamily="34" charset="0"/>
              </a:rPr>
              <a:t>Agricultural </a:t>
            </a:r>
            <a:r>
              <a:rPr lang="en-US" dirty="0">
                <a:latin typeface="Calibri" panose="020F0502020204030204" pitchFamily="34" charset="0"/>
              </a:rPr>
              <a:t>cropping intensity in </a:t>
            </a:r>
            <a:r>
              <a:rPr lang="en-US" dirty="0" smtClean="0">
                <a:latin typeface="Calibri" panose="020F0502020204030204" pitchFamily="34" charset="0"/>
              </a:rPr>
              <a:t>irrigation </a:t>
            </a:r>
            <a:r>
              <a:rPr lang="en-US" dirty="0">
                <a:latin typeface="Calibri" panose="020F0502020204030204" pitchFamily="34" charset="0"/>
              </a:rPr>
              <a:t>areas guaranteed from reservoirs </a:t>
            </a:r>
            <a:r>
              <a:rPr lang="en-US" dirty="0" smtClean="0">
                <a:latin typeface="Calibri" panose="020F0502020204030204" pitchFamily="34" charset="0"/>
              </a:rPr>
              <a:t>increase </a:t>
            </a:r>
            <a:r>
              <a:rPr lang="en-US" dirty="0">
                <a:latin typeface="Calibri" panose="020F0502020204030204" pitchFamily="34" charset="0"/>
              </a:rPr>
              <a:t>from 1.8 to 2.2 X/year. </a:t>
            </a:r>
            <a:endParaRPr lang="en-SG" dirty="0">
              <a:latin typeface="Calibri" panose="020F0502020204030204" pitchFamily="34" charset="0"/>
            </a:endParaRPr>
          </a:p>
          <a:p>
            <a:pPr lvl="0">
              <a:spcBef>
                <a:spcPts val="0"/>
              </a:spcBef>
              <a:spcAft>
                <a:spcPts val="600"/>
              </a:spcAft>
            </a:pPr>
            <a:endParaRPr lang="en-SG" sz="2000" dirty="0">
              <a:latin typeface="Calibri" panose="020F0502020204030204" pitchFamily="34" charset="0"/>
            </a:endParaRPr>
          </a:p>
        </p:txBody>
      </p:sp>
      <p:sp>
        <p:nvSpPr>
          <p:cNvPr id="22" name="TextBox 21"/>
          <p:cNvSpPr txBox="1"/>
          <p:nvPr/>
        </p:nvSpPr>
        <p:spPr>
          <a:xfrm>
            <a:off x="88901" y="4672724"/>
            <a:ext cx="8826500" cy="1702676"/>
          </a:xfrm>
          <a:prstGeom prst="rect">
            <a:avLst/>
          </a:prstGeom>
          <a:noFill/>
        </p:spPr>
        <p:txBody>
          <a:bodyPr wrap="square" rtlCol="0">
            <a:noAutofit/>
          </a:bodyPr>
          <a:lstStyle/>
          <a:p>
            <a:pPr marL="285750" indent="-285750">
              <a:spcBef>
                <a:spcPts val="0"/>
              </a:spcBef>
              <a:spcAft>
                <a:spcPts val="0"/>
              </a:spcAft>
              <a:buFont typeface="Arial" panose="020B0604020202020204" pitchFamily="34" charset="0"/>
              <a:buChar char="•"/>
            </a:pPr>
            <a:r>
              <a:rPr lang="en-US" dirty="0" smtClean="0">
                <a:latin typeface="Calibri" panose="020F0502020204030204" pitchFamily="34" charset="0"/>
              </a:rPr>
              <a:t>Hydroelectric </a:t>
            </a:r>
            <a:r>
              <a:rPr lang="en-US" dirty="0">
                <a:latin typeface="Calibri" panose="020F0502020204030204" pitchFamily="34" charset="0"/>
              </a:rPr>
              <a:t>power generation is optimized from about 910 </a:t>
            </a:r>
            <a:r>
              <a:rPr lang="en-US" dirty="0" smtClean="0">
                <a:latin typeface="Calibri" panose="020F0502020204030204" pitchFamily="34" charset="0"/>
              </a:rPr>
              <a:t>million kWh </a:t>
            </a:r>
            <a:r>
              <a:rPr lang="en-US" dirty="0">
                <a:latin typeface="Calibri" panose="020F0502020204030204" pitchFamily="34" charset="0"/>
              </a:rPr>
              <a:t>to 1,300 million kWh annually (145%). </a:t>
            </a:r>
            <a:endParaRPr lang="en-US"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dirty="0" smtClean="0">
                <a:latin typeface="Calibri" panose="020F0502020204030204" pitchFamily="34" charset="0"/>
              </a:rPr>
              <a:t>DMI </a:t>
            </a:r>
            <a:r>
              <a:rPr lang="en-US" dirty="0">
                <a:latin typeface="Calibri" panose="020F0502020204030204" pitchFamily="34" charset="0"/>
              </a:rPr>
              <a:t>water supply increases from 240 million m</a:t>
            </a:r>
            <a:r>
              <a:rPr lang="en-US" baseline="30000" dirty="0">
                <a:latin typeface="Calibri" panose="020F0502020204030204" pitchFamily="34" charset="0"/>
              </a:rPr>
              <a:t>3</a:t>
            </a:r>
            <a:r>
              <a:rPr lang="en-US" dirty="0">
                <a:latin typeface="Calibri" panose="020F0502020204030204" pitchFamily="34" charset="0"/>
              </a:rPr>
              <a:t> to 500 million m</a:t>
            </a:r>
            <a:r>
              <a:rPr lang="en-US" baseline="30000" dirty="0">
                <a:latin typeface="Calibri" panose="020F0502020204030204" pitchFamily="34" charset="0"/>
              </a:rPr>
              <a:t>3</a:t>
            </a:r>
            <a:r>
              <a:rPr lang="en-US" dirty="0">
                <a:latin typeface="Calibri" panose="020F0502020204030204" pitchFamily="34" charset="0"/>
              </a:rPr>
              <a:t> annually (208%). </a:t>
            </a:r>
            <a:endParaRPr lang="en-US" dirty="0" smtClean="0">
              <a:latin typeface="Calibri" panose="020F0502020204030204" pitchFamily="34" charset="0"/>
            </a:endParaRPr>
          </a:p>
          <a:p>
            <a:pPr marL="285750" indent="-285750">
              <a:spcBef>
                <a:spcPts val="0"/>
              </a:spcBef>
              <a:spcAft>
                <a:spcPts val="0"/>
              </a:spcAft>
              <a:buFont typeface="Arial" panose="020B0604020202020204" pitchFamily="34" charset="0"/>
              <a:buChar char="•"/>
            </a:pPr>
            <a:r>
              <a:rPr lang="en-US" dirty="0" smtClean="0">
                <a:latin typeface="Calibri" panose="020F0502020204030204" pitchFamily="34" charset="0"/>
              </a:rPr>
              <a:t>Average </a:t>
            </a:r>
            <a:r>
              <a:rPr lang="en-US" dirty="0">
                <a:latin typeface="Calibri" panose="020F0502020204030204" pitchFamily="34" charset="0"/>
              </a:rPr>
              <a:t>water quality in the basin is </a:t>
            </a:r>
            <a:r>
              <a:rPr lang="en-US" dirty="0" smtClean="0">
                <a:latin typeface="Calibri" panose="020F0502020204030204" pitchFamily="34" charset="0"/>
              </a:rPr>
              <a:t>increasing. </a:t>
            </a: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WR infrastructures mostly are in better conditions and functions. </a:t>
            </a:r>
            <a:endParaRPr lang="en-US" dirty="0" smtClean="0">
              <a:latin typeface="Calibri" panose="020F0502020204030204" pitchFamily="34" charset="0"/>
            </a:endParaRPr>
          </a:p>
          <a:p>
            <a:pPr marL="285750" indent="-285750">
              <a:spcBef>
                <a:spcPts val="0"/>
              </a:spcBef>
              <a:spcAft>
                <a:spcPts val="600"/>
              </a:spcAft>
              <a:buFont typeface="Arial" panose="020B0604020202020204" pitchFamily="34" charset="0"/>
              <a:buChar char="•"/>
            </a:pPr>
            <a:r>
              <a:rPr lang="en-US" dirty="0" smtClean="0">
                <a:latin typeface="Calibri" panose="020F0502020204030204" pitchFamily="34" charset="0"/>
              </a:rPr>
              <a:t>GRDP </a:t>
            </a:r>
            <a:r>
              <a:rPr lang="en-US" dirty="0">
                <a:latin typeface="Calibri" panose="020F0502020204030204" pitchFamily="34" charset="0"/>
              </a:rPr>
              <a:t>of </a:t>
            </a:r>
            <a:r>
              <a:rPr lang="en-US" dirty="0" err="1" smtClean="0">
                <a:latin typeface="Calibri" panose="020F0502020204030204" pitchFamily="34" charset="0"/>
              </a:rPr>
              <a:t>Brantas</a:t>
            </a:r>
            <a:r>
              <a:rPr lang="en-US" dirty="0" smtClean="0">
                <a:latin typeface="Calibri" panose="020F0502020204030204" pitchFamily="34" charset="0"/>
              </a:rPr>
              <a:t> </a:t>
            </a:r>
            <a:r>
              <a:rPr lang="en-US" dirty="0">
                <a:latin typeface="Calibri" panose="020F0502020204030204" pitchFamily="34" charset="0"/>
              </a:rPr>
              <a:t>RB in 2003 accounted </a:t>
            </a:r>
            <a:r>
              <a:rPr lang="en-US" dirty="0" smtClean="0">
                <a:latin typeface="Calibri" panose="020F0502020204030204" pitchFamily="34" charset="0"/>
              </a:rPr>
              <a:t>59</a:t>
            </a:r>
            <a:r>
              <a:rPr lang="en-US" dirty="0">
                <a:latin typeface="Calibri" panose="020F0502020204030204" pitchFamily="34" charset="0"/>
              </a:rPr>
              <a:t>% of GRDP </a:t>
            </a:r>
            <a:r>
              <a:rPr lang="en-US" dirty="0" smtClean="0">
                <a:latin typeface="Calibri" panose="020F0502020204030204" pitchFamily="34" charset="0"/>
              </a:rPr>
              <a:t>of </a:t>
            </a:r>
            <a:r>
              <a:rPr lang="en-US" dirty="0">
                <a:latin typeface="Calibri" panose="020F0502020204030204" pitchFamily="34" charset="0"/>
              </a:rPr>
              <a:t>East Java (although </a:t>
            </a:r>
            <a:r>
              <a:rPr lang="en-US" dirty="0" err="1">
                <a:latin typeface="Calibri" panose="020F0502020204030204" pitchFamily="34" charset="0"/>
              </a:rPr>
              <a:t>Brantas</a:t>
            </a:r>
            <a:r>
              <a:rPr lang="en-US" dirty="0">
                <a:latin typeface="Calibri" panose="020F0502020204030204" pitchFamily="34" charset="0"/>
              </a:rPr>
              <a:t> RB is only 25% area of East Java </a:t>
            </a:r>
            <a:r>
              <a:rPr lang="en-US" dirty="0" smtClean="0">
                <a:latin typeface="Calibri" panose="020F0502020204030204" pitchFamily="34" charset="0"/>
              </a:rPr>
              <a:t>Province)(adopted </a:t>
            </a:r>
            <a:r>
              <a:rPr lang="en-US" dirty="0">
                <a:latin typeface="Calibri" panose="020F0502020204030204" pitchFamily="34" charset="0"/>
              </a:rPr>
              <a:t>from Statistics Central </a:t>
            </a:r>
            <a:r>
              <a:rPr lang="en-US" dirty="0" smtClean="0">
                <a:latin typeface="Calibri" panose="020F0502020204030204" pitchFamily="34" charset="0"/>
              </a:rPr>
              <a:t>Bureau)</a:t>
            </a:r>
            <a:endParaRPr lang="en-SG" dirty="0">
              <a:latin typeface="Calibri" panose="020F0502020204030204" pitchFamily="34" charset="0"/>
            </a:endParaRPr>
          </a:p>
          <a:p>
            <a:pPr marL="285750" indent="-285750">
              <a:spcBef>
                <a:spcPts val="0"/>
              </a:spcBef>
              <a:spcAft>
                <a:spcPts val="600"/>
              </a:spcAft>
              <a:buFont typeface="Arial" panose="020B0604020202020204" pitchFamily="34" charset="0"/>
              <a:buChar char="•"/>
            </a:pPr>
            <a:endParaRPr lang="en-SG" dirty="0">
              <a:latin typeface="Calibri" panose="020F0502020204030204" pitchFamily="34" charset="0"/>
            </a:endParaRPr>
          </a:p>
        </p:txBody>
      </p:sp>
    </p:spTree>
    <p:extLst>
      <p:ext uri="{BB962C8B-B14F-4D97-AF65-F5344CB8AC3E}">
        <p14:creationId xmlns:p14="http://schemas.microsoft.com/office/powerpoint/2010/main" val="2362976551"/>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810000" y="1600200"/>
            <a:ext cx="5334000" cy="3048000"/>
          </a:xfrm>
          <a:prstGeom prst="rect">
            <a:avLst/>
          </a:prstGeom>
          <a:noFill/>
        </p:spPr>
        <p:txBody>
          <a:bodyPr wrap="square" rtlCol="0">
            <a:noAutofit/>
          </a:bodyPr>
          <a:lstStyle/>
          <a:p>
            <a:pPr>
              <a:spcBef>
                <a:spcPts val="0"/>
              </a:spcBef>
              <a:spcAft>
                <a:spcPts val="600"/>
              </a:spcAft>
            </a:pPr>
            <a:r>
              <a:rPr lang="en-US" sz="2000" dirty="0" smtClean="0">
                <a:latin typeface="Calibri" panose="020F0502020204030204" pitchFamily="34" charset="0"/>
              </a:rPr>
              <a:t>Some other </a:t>
            </a:r>
            <a:r>
              <a:rPr lang="en-US" sz="2000" dirty="0">
                <a:latin typeface="Calibri" panose="020F0502020204030204" pitchFamily="34" charset="0"/>
              </a:rPr>
              <a:t>performance indicators </a:t>
            </a:r>
            <a:r>
              <a:rPr lang="en-US" sz="2000" dirty="0" smtClean="0">
                <a:latin typeface="Calibri" panose="020F0502020204030204" pitchFamily="34" charset="0"/>
              </a:rPr>
              <a:t>:</a:t>
            </a:r>
            <a:endParaRPr lang="en-US" sz="2000" dirty="0">
              <a:latin typeface="Calibri" panose="020F0502020204030204" pitchFamily="34" charset="0"/>
            </a:endParaRPr>
          </a:p>
          <a:p>
            <a:pPr marL="273050" indent="-273050">
              <a:spcBef>
                <a:spcPts val="0"/>
              </a:spcBef>
              <a:spcAft>
                <a:spcPts val="0"/>
              </a:spcAft>
              <a:buFont typeface="Arial" panose="020B0604020202020204" pitchFamily="34" charset="0"/>
              <a:buChar char="•"/>
            </a:pPr>
            <a:r>
              <a:rPr lang="en-US" dirty="0">
                <a:latin typeface="Calibri" panose="020F0502020204030204" pitchFamily="34" charset="0"/>
              </a:rPr>
              <a:t>Better consolidated WRM system and </a:t>
            </a:r>
            <a:r>
              <a:rPr lang="en-US" dirty="0" smtClean="0">
                <a:latin typeface="Calibri" panose="020F0502020204030204" pitchFamily="34" charset="0"/>
              </a:rPr>
              <a:t>activities</a:t>
            </a:r>
            <a:endParaRPr lang="en-US" dirty="0">
              <a:latin typeface="Calibri" panose="020F0502020204030204" pitchFamily="34" charset="0"/>
            </a:endParaRPr>
          </a:p>
          <a:p>
            <a:pPr marL="273050" indent="-273050">
              <a:spcBef>
                <a:spcPts val="0"/>
              </a:spcBef>
              <a:spcAft>
                <a:spcPts val="0"/>
              </a:spcAft>
              <a:buFont typeface="Arial" panose="020B0604020202020204" pitchFamily="34" charset="0"/>
              <a:buChar char="•"/>
            </a:pPr>
            <a:r>
              <a:rPr lang="en-US" dirty="0">
                <a:latin typeface="Calibri" panose="020F0502020204030204" pitchFamily="34" charset="0"/>
              </a:rPr>
              <a:t>Better </a:t>
            </a:r>
            <a:r>
              <a:rPr lang="en-US" dirty="0" smtClean="0">
                <a:latin typeface="Calibri" panose="020F0502020204030204" pitchFamily="34" charset="0"/>
              </a:rPr>
              <a:t>coordination </a:t>
            </a:r>
            <a:r>
              <a:rPr lang="en-US" dirty="0">
                <a:latin typeface="Calibri" panose="020F0502020204030204" pitchFamily="34" charset="0"/>
              </a:rPr>
              <a:t>and stakeholder’s participation in </a:t>
            </a:r>
            <a:r>
              <a:rPr lang="en-US" dirty="0" smtClean="0">
                <a:latin typeface="Calibri" panose="020F0502020204030204" pitchFamily="34" charset="0"/>
              </a:rPr>
              <a:t>DM process </a:t>
            </a:r>
            <a:endParaRPr lang="en-SG" dirty="0">
              <a:latin typeface="Calibri" panose="020F0502020204030204" pitchFamily="34" charset="0"/>
            </a:endParaRPr>
          </a:p>
          <a:p>
            <a:pPr marL="273050" indent="-273050">
              <a:spcBef>
                <a:spcPts val="0"/>
              </a:spcBef>
              <a:spcAft>
                <a:spcPts val="0"/>
              </a:spcAft>
              <a:buFont typeface="Arial" panose="020B0604020202020204" pitchFamily="34" charset="0"/>
              <a:buChar char="•"/>
            </a:pPr>
            <a:r>
              <a:rPr lang="en-SG" dirty="0" smtClean="0">
                <a:latin typeface="Calibri" panose="020F0502020204030204" pitchFamily="34" charset="0"/>
              </a:rPr>
              <a:t>Minimize water conflict </a:t>
            </a:r>
            <a:r>
              <a:rPr lang="en-US" dirty="0" smtClean="0">
                <a:latin typeface="Calibri" panose="020F0502020204030204" pitchFamily="34" charset="0"/>
              </a:rPr>
              <a:t>facilitated by </a:t>
            </a:r>
            <a:r>
              <a:rPr lang="en-US" dirty="0" err="1" smtClean="0">
                <a:latin typeface="Calibri" panose="020F0502020204030204" pitchFamily="34" charset="0"/>
              </a:rPr>
              <a:t>Brantas</a:t>
            </a:r>
            <a:r>
              <a:rPr lang="en-US" dirty="0" smtClean="0">
                <a:latin typeface="Calibri" panose="020F0502020204030204" pitchFamily="34" charset="0"/>
              </a:rPr>
              <a:t> WRMCT. </a:t>
            </a:r>
            <a:endParaRPr lang="en-SG" dirty="0">
              <a:latin typeface="Calibri" panose="020F0502020204030204" pitchFamily="34" charset="0"/>
            </a:endParaRPr>
          </a:p>
          <a:p>
            <a:pPr marL="273050" indent="-273050">
              <a:spcBef>
                <a:spcPts val="0"/>
              </a:spcBef>
              <a:spcAft>
                <a:spcPts val="0"/>
              </a:spcAft>
              <a:buFont typeface="Arial" panose="020B0604020202020204" pitchFamily="34" charset="0"/>
              <a:buChar char="•"/>
            </a:pPr>
            <a:r>
              <a:rPr lang="en-US" dirty="0" smtClean="0">
                <a:latin typeface="Calibri" panose="020F0502020204030204" pitchFamily="34" charset="0"/>
              </a:rPr>
              <a:t>Cleaner </a:t>
            </a:r>
            <a:r>
              <a:rPr lang="en-US" dirty="0">
                <a:latin typeface="Calibri" panose="020F0502020204030204" pitchFamily="34" charset="0"/>
              </a:rPr>
              <a:t>and nicer </a:t>
            </a:r>
            <a:r>
              <a:rPr lang="en-US" dirty="0" smtClean="0">
                <a:latin typeface="Calibri" panose="020F0502020204030204" pitchFamily="34" charset="0"/>
              </a:rPr>
              <a:t>river </a:t>
            </a:r>
            <a:r>
              <a:rPr lang="en-US" dirty="0">
                <a:latin typeface="Calibri" panose="020F0502020204030204" pitchFamily="34" charset="0"/>
              </a:rPr>
              <a:t>environment </a:t>
            </a:r>
            <a:r>
              <a:rPr lang="en-US" dirty="0" smtClean="0">
                <a:latin typeface="Calibri" panose="020F0502020204030204" pitchFamily="34" charset="0"/>
              </a:rPr>
              <a:t>can </a:t>
            </a:r>
            <a:r>
              <a:rPr lang="en-US" dirty="0">
                <a:latin typeface="Calibri" panose="020F0502020204030204" pitchFamily="34" charset="0"/>
              </a:rPr>
              <a:t>be used for sport and tourism.</a:t>
            </a:r>
            <a:endParaRPr lang="en-SG" dirty="0">
              <a:latin typeface="Calibri" panose="020F0502020204030204" pitchFamily="34" charset="0"/>
            </a:endParaRPr>
          </a:p>
          <a:p>
            <a:pPr marL="273050" lvl="0" indent="-273050">
              <a:spcBef>
                <a:spcPts val="0"/>
              </a:spcBef>
              <a:spcAft>
                <a:spcPts val="0"/>
              </a:spcAft>
              <a:buFont typeface="Arial" panose="020B0604020202020204" pitchFamily="34" charset="0"/>
              <a:buChar char="•"/>
            </a:pPr>
            <a:r>
              <a:rPr lang="en-US" dirty="0" smtClean="0">
                <a:latin typeface="Calibri" panose="020F0502020204030204" pitchFamily="34" charset="0"/>
              </a:rPr>
              <a:t>Increasing communities </a:t>
            </a:r>
            <a:r>
              <a:rPr lang="en-US" dirty="0">
                <a:latin typeface="Calibri" panose="020F0502020204030204" pitchFamily="34" charset="0"/>
              </a:rPr>
              <a:t>participation in </a:t>
            </a:r>
            <a:r>
              <a:rPr lang="en-US" dirty="0" smtClean="0">
                <a:latin typeface="Calibri" panose="020F0502020204030204" pitchFamily="34" charset="0"/>
              </a:rPr>
              <a:t>WRM activities</a:t>
            </a:r>
          </a:p>
        </p:txBody>
      </p:sp>
      <p:sp>
        <p:nvSpPr>
          <p:cNvPr id="6" name="Slide Number Placeholder 5"/>
          <p:cNvSpPr>
            <a:spLocks noGrp="1"/>
          </p:cNvSpPr>
          <p:nvPr>
            <p:ph type="sldNum" sz="quarter" idx="12"/>
          </p:nvPr>
        </p:nvSpPr>
        <p:spPr/>
        <p:txBody>
          <a:bodyPr/>
          <a:lstStyle/>
          <a:p>
            <a:fld id="{33D6E5A2-EC83-451F-A719-9AC1370DD5CF}" type="slidenum">
              <a:rPr lang="en-US" smtClean="0"/>
              <a:pPr/>
              <a:t>47</a:t>
            </a:fld>
            <a:endParaRPr lang="en-US" dirty="0"/>
          </a:p>
        </p:txBody>
      </p:sp>
      <p:sp>
        <p:nvSpPr>
          <p:cNvPr id="11" name="Text Box 57"/>
          <p:cNvSpPr txBox="1">
            <a:spLocks noChangeArrowheads="1"/>
          </p:cNvSpPr>
          <p:nvPr/>
        </p:nvSpPr>
        <p:spPr bwMode="auto">
          <a:xfrm>
            <a:off x="242571" y="1697464"/>
            <a:ext cx="3415029" cy="295073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a:extLst/>
        </p:spPr>
        <p:txBody>
          <a:bodyPr rot="0" vert="horz" wrap="square" lIns="91440" tIns="82800" rIns="91440" bIns="82800" anchor="t" anchorCtr="0" upright="1">
            <a:noAutofit/>
          </a:bodyPr>
          <a:lstStyle/>
          <a:p>
            <a:pPr>
              <a:spcAft>
                <a:spcPts val="600"/>
              </a:spcAft>
            </a:pPr>
            <a:r>
              <a:rPr lang="en-US" sz="1400" b="1" spc="10" dirty="0">
                <a:effectLst/>
                <a:latin typeface="Calibri" panose="020F0502020204030204" pitchFamily="34" charset="0"/>
                <a:ea typeface="Times New Roman"/>
              </a:rPr>
              <a:t>Box 5.</a:t>
            </a:r>
            <a:r>
              <a:rPr lang="en-US" sz="1400" spc="10" dirty="0">
                <a:effectLst/>
                <a:latin typeface="Calibri" panose="020F0502020204030204" pitchFamily="34" charset="0"/>
                <a:ea typeface="Times New Roman"/>
              </a:rPr>
              <a:t>   </a:t>
            </a:r>
            <a:r>
              <a:rPr lang="en-US" sz="1400" b="1" spc="10" dirty="0">
                <a:effectLst/>
                <a:latin typeface="Calibri" panose="020F0502020204030204" pitchFamily="34" charset="0"/>
                <a:ea typeface="Times New Roman"/>
              </a:rPr>
              <a:t>PJT I’s Performance in WRM </a:t>
            </a:r>
            <a:endParaRPr lang="en-SG" sz="1400" spc="10" dirty="0">
              <a:effectLst/>
              <a:latin typeface="Calibri" panose="020F0502020204030204" pitchFamily="34" charset="0"/>
              <a:ea typeface="Times New Roman"/>
            </a:endParaRPr>
          </a:p>
          <a:p>
            <a:pPr>
              <a:lnSpc>
                <a:spcPct val="115000"/>
              </a:lnSpc>
              <a:spcAft>
                <a:spcPts val="0"/>
              </a:spcAft>
            </a:pPr>
            <a:r>
              <a:rPr lang="en-US" sz="1400" i="1" dirty="0">
                <a:effectLst/>
                <a:latin typeface="Calibri" panose="020F0502020204030204" pitchFamily="34" charset="0"/>
                <a:ea typeface="PMingLiU"/>
                <a:cs typeface="Times New Roman"/>
              </a:rPr>
              <a:t>“Within these innovative institutional arrangements, a number of water management instruments are in place and actively being </a:t>
            </a:r>
            <a:r>
              <a:rPr lang="en-US" sz="1400" i="1" dirty="0" smtClean="0">
                <a:effectLst/>
                <a:latin typeface="Calibri" panose="020F0502020204030204" pitchFamily="34" charset="0"/>
                <a:ea typeface="PMingLiU"/>
                <a:cs typeface="Times New Roman"/>
              </a:rPr>
              <a:t>implemented PJT </a:t>
            </a:r>
            <a:r>
              <a:rPr lang="en-US" sz="1400" i="1" dirty="0">
                <a:effectLst/>
                <a:latin typeface="Calibri" panose="020F0502020204030204" pitchFamily="34" charset="0"/>
                <a:ea typeface="PMingLiU"/>
                <a:cs typeface="Times New Roman"/>
              </a:rPr>
              <a:t>I have been rather successful and the </a:t>
            </a:r>
            <a:r>
              <a:rPr lang="en-US" sz="1400" i="1" dirty="0" err="1">
                <a:effectLst/>
                <a:latin typeface="Calibri" panose="020F0502020204030204" pitchFamily="34" charset="0"/>
                <a:ea typeface="PMingLiU"/>
                <a:cs typeface="Times New Roman"/>
              </a:rPr>
              <a:t>Brantas</a:t>
            </a:r>
            <a:r>
              <a:rPr lang="en-US" sz="1400" i="1" dirty="0">
                <a:effectLst/>
                <a:latin typeface="Calibri" panose="020F0502020204030204" pitchFamily="34" charset="0"/>
                <a:ea typeface="PMingLiU"/>
                <a:cs typeface="Times New Roman"/>
              </a:rPr>
              <a:t> basin has turned into a well-known example not only in Indonesia but also in an international context of how water resources can be more effectively is managed at the river-basin level”.</a:t>
            </a:r>
            <a:r>
              <a:rPr lang="en-US" sz="1400" dirty="0">
                <a:effectLst/>
                <a:latin typeface="Calibri" panose="020F0502020204030204" pitchFamily="34" charset="0"/>
                <a:ea typeface="PMingLiU"/>
                <a:cs typeface="Times New Roman"/>
              </a:rPr>
              <a:t> (Bhat et al., 2005).</a:t>
            </a:r>
            <a:endParaRPr lang="en-SG" sz="1400" dirty="0">
              <a:effectLst/>
              <a:latin typeface="Calibri" panose="020F0502020204030204" pitchFamily="34" charset="0"/>
              <a:ea typeface="PMingLiU"/>
              <a:cs typeface="Times New Roman"/>
            </a:endParaRPr>
          </a:p>
          <a:p>
            <a:pPr>
              <a:spcAft>
                <a:spcPts val="0"/>
              </a:spcAft>
            </a:pPr>
            <a:r>
              <a:rPr lang="en-US" sz="1400" spc="10" dirty="0">
                <a:solidFill>
                  <a:srgbClr val="5F5F5F"/>
                </a:solidFill>
                <a:effectLst/>
                <a:latin typeface="Calibri" panose="020F0502020204030204" pitchFamily="34" charset="0"/>
                <a:ea typeface="Times New Roman"/>
              </a:rPr>
              <a:t> </a:t>
            </a:r>
            <a:endParaRPr lang="en-SG" sz="1400" spc="10" dirty="0">
              <a:effectLst/>
              <a:latin typeface="Calibri" panose="020F0502020204030204" pitchFamily="34" charset="0"/>
              <a:ea typeface="Times New Roman"/>
            </a:endParaRPr>
          </a:p>
        </p:txBody>
      </p:sp>
      <p:sp>
        <p:nvSpPr>
          <p:cNvPr id="19" name="TextBox 18"/>
          <p:cNvSpPr txBox="1"/>
          <p:nvPr/>
        </p:nvSpPr>
        <p:spPr>
          <a:xfrm>
            <a:off x="165099" y="4734034"/>
            <a:ext cx="8750301" cy="2123966"/>
          </a:xfrm>
          <a:prstGeom prst="rect">
            <a:avLst/>
          </a:prstGeom>
          <a:noFill/>
        </p:spPr>
        <p:txBody>
          <a:bodyPr wrap="square" rtlCol="0">
            <a:noAutofit/>
          </a:bodyPr>
          <a:lstStyle/>
          <a:p>
            <a:pPr marL="273050" lvl="0" indent="-273050">
              <a:spcBef>
                <a:spcPts val="0"/>
              </a:spcBef>
              <a:spcAft>
                <a:spcPts val="600"/>
              </a:spcAft>
              <a:buFont typeface="Arial" panose="020B0604020202020204" pitchFamily="34" charset="0"/>
              <a:buChar char="•"/>
            </a:pPr>
            <a:r>
              <a:rPr lang="en-US" dirty="0" err="1" smtClean="0">
                <a:latin typeface="Calibri" panose="020F0502020204030204" pitchFamily="34" charset="0"/>
              </a:rPr>
              <a:t>Brantas</a:t>
            </a:r>
            <a:r>
              <a:rPr lang="en-US" dirty="0" smtClean="0">
                <a:latin typeface="Calibri" panose="020F0502020204030204" pitchFamily="34" charset="0"/>
              </a:rPr>
              <a:t> RB </a:t>
            </a:r>
            <a:r>
              <a:rPr lang="en-US" dirty="0">
                <a:latin typeface="Calibri" panose="020F0502020204030204" pitchFamily="34" charset="0"/>
              </a:rPr>
              <a:t>and PJT I is recognized in </a:t>
            </a:r>
            <a:r>
              <a:rPr lang="en-US" dirty="0" smtClean="0">
                <a:latin typeface="Calibri" panose="020F0502020204030204" pitchFamily="34" charset="0"/>
              </a:rPr>
              <a:t>national, regional and </a:t>
            </a:r>
            <a:r>
              <a:rPr lang="en-US" dirty="0">
                <a:latin typeface="Calibri" panose="020F0502020204030204" pitchFamily="34" charset="0"/>
              </a:rPr>
              <a:t>international level as a modern and dynamic RBO. </a:t>
            </a:r>
            <a:endParaRPr lang="en-US" dirty="0" smtClean="0">
              <a:latin typeface="Calibri" panose="020F0502020204030204" pitchFamily="34" charset="0"/>
            </a:endParaRPr>
          </a:p>
          <a:p>
            <a:pPr marL="527050" lvl="1" indent="-285750">
              <a:spcBef>
                <a:spcPts val="0"/>
              </a:spcBef>
              <a:spcAft>
                <a:spcPts val="0"/>
              </a:spcAft>
              <a:buFont typeface="Courier New" panose="02070309020205020404" pitchFamily="49" charset="0"/>
              <a:buChar char="o"/>
            </a:pPr>
            <a:r>
              <a:rPr lang="en-US" sz="1600" dirty="0" smtClean="0">
                <a:latin typeface="Calibri" panose="020F0502020204030204" pitchFamily="34" charset="0"/>
              </a:rPr>
              <a:t>Many </a:t>
            </a:r>
            <a:r>
              <a:rPr lang="en-US" sz="1600" dirty="0">
                <a:latin typeface="Calibri" panose="020F0502020204030204" pitchFamily="34" charset="0"/>
              </a:rPr>
              <a:t>research and studies </a:t>
            </a:r>
            <a:r>
              <a:rPr lang="en-US" sz="1600" dirty="0" smtClean="0">
                <a:latin typeface="Calibri" panose="020F0502020204030204" pitchFamily="34" charset="0"/>
              </a:rPr>
              <a:t>implemented </a:t>
            </a:r>
            <a:r>
              <a:rPr lang="en-US" sz="1600" dirty="0">
                <a:latin typeface="Calibri" panose="020F0502020204030204" pitchFamily="34" charset="0"/>
              </a:rPr>
              <a:t>using </a:t>
            </a:r>
            <a:r>
              <a:rPr lang="en-US" sz="1600" dirty="0" err="1">
                <a:latin typeface="Calibri" panose="020F0502020204030204" pitchFamily="34" charset="0"/>
              </a:rPr>
              <a:t>Brantas</a:t>
            </a:r>
            <a:r>
              <a:rPr lang="en-US" sz="1600" dirty="0">
                <a:latin typeface="Calibri" panose="020F0502020204030204" pitchFamily="34" charset="0"/>
              </a:rPr>
              <a:t> </a:t>
            </a:r>
            <a:r>
              <a:rPr lang="en-US" sz="1600" dirty="0" smtClean="0">
                <a:latin typeface="Calibri" panose="020F0502020204030204" pitchFamily="34" charset="0"/>
              </a:rPr>
              <a:t>RB </a:t>
            </a:r>
            <a:r>
              <a:rPr lang="en-US" sz="1600" dirty="0">
                <a:latin typeface="Calibri" panose="020F0502020204030204" pitchFamily="34" charset="0"/>
              </a:rPr>
              <a:t>as the case study (</a:t>
            </a:r>
            <a:r>
              <a:rPr lang="en-US" sz="1600" dirty="0" smtClean="0">
                <a:latin typeface="Calibri" panose="020F0502020204030204" pitchFamily="34" charset="0"/>
              </a:rPr>
              <a:t>JICA, JBIC</a:t>
            </a:r>
            <a:r>
              <a:rPr lang="en-US" sz="1600" dirty="0">
                <a:latin typeface="Calibri" panose="020F0502020204030204" pitchFamily="34" charset="0"/>
              </a:rPr>
              <a:t>, WB, ADB, IWMI, IFPRI, ESCAP, </a:t>
            </a:r>
            <a:r>
              <a:rPr lang="en-US" sz="1600" dirty="0" err="1">
                <a:latin typeface="Calibri" panose="020F0502020204030204" pitchFamily="34" charset="0"/>
              </a:rPr>
              <a:t>CapNet</a:t>
            </a:r>
            <a:r>
              <a:rPr lang="en-US" sz="1600" dirty="0">
                <a:latin typeface="Calibri" panose="020F0502020204030204" pitchFamily="34" charset="0"/>
              </a:rPr>
              <a:t> etc</a:t>
            </a:r>
            <a:r>
              <a:rPr lang="en-US" sz="1600" dirty="0" smtClean="0">
                <a:latin typeface="Calibri" panose="020F0502020204030204" pitchFamily="34" charset="0"/>
              </a:rPr>
              <a:t>.).</a:t>
            </a:r>
          </a:p>
          <a:p>
            <a:pPr marL="527050" lvl="1" indent="-285750">
              <a:spcBef>
                <a:spcPts val="0"/>
              </a:spcBef>
              <a:spcAft>
                <a:spcPts val="0"/>
              </a:spcAft>
              <a:buFont typeface="Courier New" panose="02070309020205020404" pitchFamily="49" charset="0"/>
              <a:buChar char="o"/>
            </a:pPr>
            <a:r>
              <a:rPr lang="en-US" sz="1600" dirty="0" smtClean="0">
                <a:latin typeface="Calibri" panose="020F0502020204030204" pitchFamily="34" charset="0"/>
              </a:rPr>
              <a:t>Selected </a:t>
            </a:r>
            <a:r>
              <a:rPr lang="en-US" sz="1600" dirty="0">
                <a:latin typeface="Calibri" panose="020F0502020204030204" pitchFamily="34" charset="0"/>
              </a:rPr>
              <a:t>as one of Good Examples in UNESCO IWRM </a:t>
            </a:r>
            <a:r>
              <a:rPr lang="en-US" sz="1600" dirty="0" smtClean="0">
                <a:latin typeface="Calibri" panose="020F0502020204030204" pitchFamily="34" charset="0"/>
              </a:rPr>
              <a:t>Guidelines.</a:t>
            </a:r>
            <a:endParaRPr lang="en-SG" sz="1600" dirty="0">
              <a:latin typeface="Calibri" panose="020F0502020204030204" pitchFamily="34" charset="0"/>
            </a:endParaRPr>
          </a:p>
          <a:p>
            <a:pPr marL="527050" lvl="1" indent="-285750">
              <a:spcBef>
                <a:spcPts val="0"/>
              </a:spcBef>
              <a:spcAft>
                <a:spcPts val="600"/>
              </a:spcAft>
              <a:buFont typeface="Courier New" panose="02070309020205020404" pitchFamily="49" charset="0"/>
              <a:buChar char="o"/>
            </a:pPr>
            <a:r>
              <a:rPr lang="en-US" sz="1600" dirty="0" smtClean="0">
                <a:latin typeface="Calibri" panose="020F0502020204030204" pitchFamily="34" charset="0"/>
              </a:rPr>
              <a:t>One </a:t>
            </a:r>
            <a:r>
              <a:rPr lang="en-US" sz="1600" dirty="0">
                <a:latin typeface="Calibri" panose="020F0502020204030204" pitchFamily="34" charset="0"/>
              </a:rPr>
              <a:t>of the benchmarked RBO in </a:t>
            </a:r>
            <a:r>
              <a:rPr lang="en-US" sz="1600" dirty="0" smtClean="0">
                <a:latin typeface="Calibri" panose="020F0502020204030204" pitchFamily="34" charset="0"/>
              </a:rPr>
              <a:t>NARBO</a:t>
            </a:r>
            <a:r>
              <a:rPr lang="en-US" sz="1400" dirty="0" smtClean="0">
                <a:latin typeface="Calibri" panose="020F0502020204030204" pitchFamily="34" charset="0"/>
              </a:rPr>
              <a:t>.</a:t>
            </a:r>
            <a:endParaRPr lang="en-SG" sz="1400" dirty="0">
              <a:latin typeface="Calibri" panose="020F0502020204030204" pitchFamily="34" charset="0"/>
            </a:endParaRPr>
          </a:p>
          <a:p>
            <a:pPr marL="742950" lvl="1" indent="-285750">
              <a:spcBef>
                <a:spcPts val="0"/>
              </a:spcBef>
              <a:spcAft>
                <a:spcPts val="600"/>
              </a:spcAft>
              <a:buFont typeface="Courier New" panose="02070309020205020404" pitchFamily="49" charset="0"/>
              <a:buChar char="o"/>
            </a:pPr>
            <a:endParaRPr lang="en-US" sz="1600" dirty="0" smtClean="0">
              <a:latin typeface="Calibri" panose="020F0502020204030204" pitchFamily="34" charset="0"/>
            </a:endParaRPr>
          </a:p>
        </p:txBody>
      </p:sp>
      <p:sp>
        <p:nvSpPr>
          <p:cNvPr id="7"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(2/6)</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57938271"/>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6E5A2-EC83-451F-A719-9AC1370DD5CF}" type="slidenum">
              <a:rPr lang="en-US" smtClean="0"/>
              <a:pPr/>
              <a:t>48</a:t>
            </a:fld>
            <a:endParaRPr lang="en-US" dirty="0"/>
          </a:p>
        </p:txBody>
      </p:sp>
      <p:sp>
        <p:nvSpPr>
          <p:cNvPr id="21" name="TextBox 20"/>
          <p:cNvSpPr txBox="1"/>
          <p:nvPr/>
        </p:nvSpPr>
        <p:spPr>
          <a:xfrm>
            <a:off x="2590800" y="1524000"/>
            <a:ext cx="6538388" cy="5029200"/>
          </a:xfrm>
          <a:prstGeom prst="rect">
            <a:avLst/>
          </a:prstGeom>
          <a:noFill/>
        </p:spPr>
        <p:txBody>
          <a:bodyPr wrap="square" rtlCol="0">
            <a:noAutofit/>
          </a:bodyPr>
          <a:lstStyle/>
          <a:p>
            <a:pPr marL="457200" indent="-457200">
              <a:spcAft>
                <a:spcPts val="600"/>
              </a:spcAft>
              <a:buFont typeface="+mj-lt"/>
              <a:buAutoNum type="alphaLcPeriod" startAt="2"/>
              <a:tabLst>
                <a:tab pos="355600" algn="l"/>
              </a:tabLst>
            </a:pPr>
            <a:r>
              <a:rPr lang="en-US" sz="2400" b="1" dirty="0" smtClean="0">
                <a:latin typeface="Calibri" panose="020F0502020204030204" pitchFamily="34" charset="0"/>
              </a:rPr>
              <a:t>Corporate Performances</a:t>
            </a:r>
          </a:p>
          <a:p>
            <a:pPr>
              <a:spcAft>
                <a:spcPts val="600"/>
              </a:spcAft>
            </a:pPr>
            <a:r>
              <a:rPr lang="en-US" sz="2000" dirty="0">
                <a:latin typeface="Calibri" panose="020F0502020204030204" pitchFamily="34" charset="0"/>
              </a:rPr>
              <a:t>As a state owned company, the managing corporate body </a:t>
            </a:r>
            <a:r>
              <a:rPr lang="en-US" sz="2000" dirty="0" smtClean="0">
                <a:latin typeface="Calibri" panose="020F0502020204030204" pitchFamily="34" charset="0"/>
              </a:rPr>
              <a:t>subject </a:t>
            </a:r>
            <a:r>
              <a:rPr lang="en-US" sz="2000" dirty="0">
                <a:latin typeface="Calibri" panose="020F0502020204030204" pitchFamily="34" charset="0"/>
              </a:rPr>
              <a:t>to various management audit and control. Management performance is judged based on financial criteria’s and good-corporate performance. After 20 years of PJT I’s capacity development, some area had been achieved and should be maintain continuously:</a:t>
            </a:r>
            <a:endParaRPr lang="en-SG" sz="2000"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Government got political decision to put corporatization on WRM as the end goals of WRM institutions in </a:t>
            </a:r>
            <a:r>
              <a:rPr lang="en-US" dirty="0" smtClean="0">
                <a:latin typeface="Calibri" panose="020F0502020204030204" pitchFamily="34" charset="0"/>
              </a:rPr>
              <a:t>RB </a:t>
            </a:r>
            <a:r>
              <a:rPr lang="en-US" dirty="0">
                <a:latin typeface="Calibri" panose="020F0502020204030204" pitchFamily="34" charset="0"/>
              </a:rPr>
              <a:t>level.</a:t>
            </a:r>
            <a:endParaRPr lang="en-SG"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The Gov. intention scaling-up </a:t>
            </a:r>
            <a:r>
              <a:rPr lang="en-US" dirty="0">
                <a:latin typeface="Calibri" panose="020F0502020204030204" pitchFamily="34" charset="0"/>
              </a:rPr>
              <a:t>PJT I to be national wide WRM body to manage national strategic </a:t>
            </a:r>
            <a:r>
              <a:rPr lang="en-US" dirty="0" smtClean="0">
                <a:latin typeface="Calibri" panose="020F0502020204030204" pitchFamily="34" charset="0"/>
              </a:rPr>
              <a:t>RBs. </a:t>
            </a:r>
            <a:r>
              <a:rPr lang="en-US" dirty="0">
                <a:latin typeface="Calibri" panose="020F0502020204030204" pitchFamily="34" charset="0"/>
              </a:rPr>
              <a:t>The Presidential Decree No. </a:t>
            </a:r>
            <a:r>
              <a:rPr lang="en-US" dirty="0" smtClean="0">
                <a:latin typeface="Calibri" panose="020F0502020204030204" pitchFamily="34" charset="0"/>
              </a:rPr>
              <a:t>2/2014: </a:t>
            </a:r>
            <a:r>
              <a:rPr lang="en-US" dirty="0">
                <a:latin typeface="Calibri" panose="020F0502020204030204" pitchFamily="34" charset="0"/>
              </a:rPr>
              <a:t>PJT I manage WR in 3 </a:t>
            </a:r>
            <a:r>
              <a:rPr lang="en-US" dirty="0" smtClean="0">
                <a:latin typeface="Calibri" panose="020F0502020204030204" pitchFamily="34" charset="0"/>
              </a:rPr>
              <a:t> </a:t>
            </a:r>
            <a:r>
              <a:rPr lang="en-US" dirty="0">
                <a:latin typeface="Calibri" panose="020F0502020204030204" pitchFamily="34" charset="0"/>
              </a:rPr>
              <a:t>other </a:t>
            </a:r>
            <a:r>
              <a:rPr lang="en-US" dirty="0" smtClean="0">
                <a:latin typeface="Calibri" panose="020F0502020204030204" pitchFamily="34" charset="0"/>
              </a:rPr>
              <a:t>RBs.</a:t>
            </a:r>
            <a:endParaRPr lang="en-SG" dirty="0">
              <a:latin typeface="Calibri" panose="020F0502020204030204" pitchFamily="34" charset="0"/>
            </a:endParaRPr>
          </a:p>
          <a:p>
            <a:pPr marL="285750" lvl="0" indent="-285750">
              <a:buFont typeface="Arial" panose="020B0604020202020204" pitchFamily="34" charset="0"/>
              <a:buChar char="•"/>
            </a:pPr>
            <a:r>
              <a:rPr lang="en-US" dirty="0" smtClean="0">
                <a:latin typeface="Calibri" panose="020F0502020204030204" pitchFamily="34" charset="0"/>
              </a:rPr>
              <a:t>WSF tariffs increase significant accepted by the customers. Tariff </a:t>
            </a:r>
            <a:r>
              <a:rPr lang="en-US" dirty="0">
                <a:latin typeface="Calibri" panose="020F0502020204030204" pitchFamily="34" charset="0"/>
              </a:rPr>
              <a:t>applied in 2012 was IDR. 149.37/kWh (for electricity), IDR. 112.00/m</a:t>
            </a:r>
            <a:r>
              <a:rPr lang="en-US" baseline="30000" dirty="0">
                <a:latin typeface="Calibri" panose="020F0502020204030204" pitchFamily="34" charset="0"/>
              </a:rPr>
              <a:t>3</a:t>
            </a:r>
            <a:r>
              <a:rPr lang="en-US" dirty="0">
                <a:latin typeface="Calibri" panose="020F0502020204030204" pitchFamily="34" charset="0"/>
              </a:rPr>
              <a:t> (for domestic W/S) and IDR. 221.07 /m</a:t>
            </a:r>
            <a:r>
              <a:rPr lang="en-US" baseline="30000" dirty="0">
                <a:latin typeface="Calibri" panose="020F0502020204030204" pitchFamily="34" charset="0"/>
              </a:rPr>
              <a:t>3</a:t>
            </a:r>
            <a:r>
              <a:rPr lang="en-US" dirty="0">
                <a:latin typeface="Calibri" panose="020F0502020204030204" pitchFamily="34" charset="0"/>
              </a:rPr>
              <a:t> (for industries) or increased about </a:t>
            </a:r>
            <a:r>
              <a:rPr lang="en-US" dirty="0" smtClean="0">
                <a:latin typeface="Calibri" panose="020F0502020204030204" pitchFamily="34" charset="0"/>
              </a:rPr>
              <a:t>10.5X, 3.2X </a:t>
            </a:r>
            <a:r>
              <a:rPr lang="en-US" dirty="0">
                <a:latin typeface="Calibri" panose="020F0502020204030204" pitchFamily="34" charset="0"/>
              </a:rPr>
              <a:t>and </a:t>
            </a:r>
            <a:r>
              <a:rPr lang="en-US" dirty="0" smtClean="0">
                <a:latin typeface="Calibri" panose="020F0502020204030204" pitchFamily="34" charset="0"/>
              </a:rPr>
              <a:t>4.2X </a:t>
            </a:r>
            <a:r>
              <a:rPr lang="en-US" dirty="0">
                <a:latin typeface="Calibri" panose="020F0502020204030204" pitchFamily="34" charset="0"/>
              </a:rPr>
              <a:t>respectively for those tariffs in 2001. </a:t>
            </a:r>
            <a:endParaRPr lang="en-SG" dirty="0">
              <a:latin typeface="Calibri" panose="020F0502020204030204" pitchFamily="34" charset="0"/>
            </a:endParaRPr>
          </a:p>
        </p:txBody>
      </p:sp>
      <p:grpSp>
        <p:nvGrpSpPr>
          <p:cNvPr id="8" name="Group 7"/>
          <p:cNvGrpSpPr/>
          <p:nvPr/>
        </p:nvGrpSpPr>
        <p:grpSpPr>
          <a:xfrm>
            <a:off x="152400" y="1651000"/>
            <a:ext cx="2362200" cy="4800600"/>
            <a:chOff x="2209800" y="2286000"/>
            <a:chExt cx="2362200" cy="4800600"/>
          </a:xfrm>
        </p:grpSpPr>
        <p:sp>
          <p:nvSpPr>
            <p:cNvPr id="9" name="Rectangle 8"/>
            <p:cNvSpPr/>
            <p:nvPr/>
          </p:nvSpPr>
          <p:spPr bwMode="auto">
            <a:xfrm>
              <a:off x="2209800" y="2286000"/>
              <a:ext cx="2362200" cy="48006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ahoma" pitchFamily="34" charset="0"/>
              </a:endParaRPr>
            </a:p>
          </p:txBody>
        </p:sp>
        <p:grpSp>
          <p:nvGrpSpPr>
            <p:cNvPr id="10" name="Group 9"/>
            <p:cNvGrpSpPr/>
            <p:nvPr/>
          </p:nvGrpSpPr>
          <p:grpSpPr>
            <a:xfrm>
              <a:off x="2362200" y="2419350"/>
              <a:ext cx="2070100" cy="4533900"/>
              <a:chOff x="-25400" y="2362200"/>
              <a:chExt cx="2070100" cy="453390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362200"/>
                <a:ext cx="2057400" cy="1454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3898900"/>
                <a:ext cx="2070100" cy="1454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5441634"/>
                <a:ext cx="2070100" cy="1454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(3/6)</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64875464"/>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212" y="1786059"/>
            <a:ext cx="3076188" cy="216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5430" y="4089587"/>
            <a:ext cx="3076188" cy="21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200400" y="1733736"/>
            <a:ext cx="5863308" cy="4895663"/>
          </a:xfrm>
          <a:prstGeom prst="rect">
            <a:avLst/>
          </a:prstGeom>
          <a:noFill/>
        </p:spPr>
        <p:txBody>
          <a:bodyPr wrap="square" rtlCol="0">
            <a:noAutofit/>
          </a:bodyPr>
          <a:lstStyle/>
          <a:p>
            <a:pPr marL="285750" indent="-285750">
              <a:spcAft>
                <a:spcPts val="400"/>
              </a:spcAft>
              <a:buFont typeface="Arial" panose="020B0604020202020204" pitchFamily="34" charset="0"/>
              <a:buChar char="•"/>
            </a:pPr>
            <a:r>
              <a:rPr lang="en-US" dirty="0" smtClean="0">
                <a:latin typeface="Calibri" panose="020F0502020204030204" pitchFamily="34" charset="0"/>
              </a:rPr>
              <a:t>Continues improvement culture and customer focus policy help PJT I to gain Government </a:t>
            </a:r>
            <a:r>
              <a:rPr lang="en-US" dirty="0">
                <a:latin typeface="Calibri" panose="020F0502020204030204" pitchFamily="34" charset="0"/>
              </a:rPr>
              <a:t>trust and customer </a:t>
            </a:r>
            <a:r>
              <a:rPr lang="en-US" dirty="0" smtClean="0">
                <a:latin typeface="Calibri" panose="020F0502020204030204" pitchFamily="34" charset="0"/>
              </a:rPr>
              <a:t>satisfaction. It play an important roles in: </a:t>
            </a:r>
          </a:p>
          <a:p>
            <a:pPr marL="719138" indent="-342900">
              <a:spcAft>
                <a:spcPts val="0"/>
              </a:spcAft>
              <a:buFont typeface="Courier New" panose="02070309020205020404" pitchFamily="49" charset="0"/>
              <a:buChar char="o"/>
            </a:pPr>
            <a:r>
              <a:rPr lang="en-US" sz="1600" dirty="0" smtClean="0">
                <a:latin typeface="Calibri" panose="020F0502020204030204" pitchFamily="34" charset="0"/>
              </a:rPr>
              <a:t>Significant increase of WSF revenue (8.8 X from 2001);</a:t>
            </a:r>
            <a:endParaRPr lang="en-US" sz="1600" dirty="0">
              <a:latin typeface="Calibri" panose="020F0502020204030204" pitchFamily="34" charset="0"/>
            </a:endParaRPr>
          </a:p>
          <a:p>
            <a:pPr marL="719138" indent="-342900">
              <a:spcAft>
                <a:spcPts val="0"/>
              </a:spcAft>
              <a:buFont typeface="Courier New" panose="02070309020205020404" pitchFamily="49" charset="0"/>
              <a:buChar char="o"/>
            </a:pPr>
            <a:r>
              <a:rPr lang="en-US" sz="1600" dirty="0" smtClean="0">
                <a:latin typeface="Calibri" panose="020F0502020204030204" pitchFamily="34" charset="0"/>
              </a:rPr>
              <a:t>Significant increase of budget </a:t>
            </a:r>
            <a:r>
              <a:rPr lang="en-US" sz="1600" dirty="0">
                <a:latin typeface="Calibri" panose="020F0502020204030204" pitchFamily="34" charset="0"/>
              </a:rPr>
              <a:t>allocated for O&amp;M </a:t>
            </a:r>
            <a:r>
              <a:rPr lang="en-US" sz="1600" dirty="0" smtClean="0">
                <a:latin typeface="Calibri" panose="020F0502020204030204" pitchFamily="34" charset="0"/>
              </a:rPr>
              <a:t>(7.4X from 2001); </a:t>
            </a:r>
            <a:endParaRPr lang="en-US" sz="1600" dirty="0">
              <a:latin typeface="Calibri" panose="020F0502020204030204" pitchFamily="34" charset="0"/>
            </a:endParaRPr>
          </a:p>
          <a:p>
            <a:pPr marL="719138" indent="-342900">
              <a:spcAft>
                <a:spcPts val="600"/>
              </a:spcAft>
              <a:buFont typeface="Courier New" panose="02070309020205020404" pitchFamily="49" charset="0"/>
              <a:buChar char="o"/>
            </a:pPr>
            <a:r>
              <a:rPr lang="en-US" sz="1600" dirty="0" smtClean="0">
                <a:latin typeface="Calibri" panose="020F0502020204030204" pitchFamily="34" charset="0"/>
              </a:rPr>
              <a:t>Significant improvement of O&amp;M Cost Recovery (75 % in 2012 compared 18.2% in 2001 - just after economic crisis 1998).</a:t>
            </a:r>
          </a:p>
          <a:p>
            <a:pPr marL="342900" indent="-342900">
              <a:spcAft>
                <a:spcPts val="600"/>
              </a:spcAft>
              <a:buFont typeface="Arial" panose="020B0604020202020204" pitchFamily="34" charset="0"/>
              <a:buChar char="•"/>
            </a:pPr>
            <a:r>
              <a:rPr lang="en-US" dirty="0">
                <a:latin typeface="Calibri" panose="020F0502020204030204" pitchFamily="34" charset="0"/>
              </a:rPr>
              <a:t>Other than the WSF, PJT I also raises income from non-water business activities (consultancy, construction, tourism, and other resource utilization). Total revenue from this business is about 20% of total yearly revenue.</a:t>
            </a:r>
            <a:endParaRPr lang="en-SG" b="1" dirty="0">
              <a:latin typeface="Calibri" panose="020F0502020204030204" pitchFamily="34" charset="0"/>
            </a:endParaRPr>
          </a:p>
          <a:p>
            <a:pPr marL="719138" indent="-342900">
              <a:spcAft>
                <a:spcPts val="600"/>
              </a:spcAft>
              <a:buFont typeface="Courier New" panose="02070309020205020404" pitchFamily="49" charset="0"/>
              <a:buChar char="o"/>
            </a:pPr>
            <a:endParaRPr lang="en-US" dirty="0">
              <a:solidFill>
                <a:srgbClr val="FF0000"/>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49</a:t>
            </a:fld>
            <a:endParaRPr lang="en-US" dirty="0"/>
          </a:p>
        </p:txBody>
      </p:sp>
      <p:sp>
        <p:nvSpPr>
          <p:cNvPr id="7"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(4/6)</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53779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txBox="1">
            <a:spLocks/>
          </p:cNvSpPr>
          <p:nvPr/>
        </p:nvSpPr>
        <p:spPr>
          <a:xfrm>
            <a:off x="2895600" y="238125"/>
            <a:ext cx="6019800" cy="1362075"/>
          </a:xfrm>
          <a:prstGeom prst="rect">
            <a:avLst/>
          </a:prstGeom>
        </p:spPr>
        <p:txBody>
          <a:bodyPr>
            <a:normAutofit fontScale="925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r"/>
            <a:r>
              <a:rPr lang="en-US" sz="3600" b="1" dirty="0">
                <a:effectLst>
                  <a:outerShdw blurRad="38100" dist="38100" dir="2700000" algn="tl">
                    <a:srgbClr val="000000">
                      <a:alpha val="43137"/>
                    </a:srgbClr>
                  </a:outerShdw>
                </a:effectLst>
                <a:latin typeface="Calibri" panose="020F0502020204030204" pitchFamily="34" charset="0"/>
              </a:rPr>
              <a:t>I. Introduction</a:t>
            </a:r>
            <a:endParaRPr lang="en-US" sz="2800" b="1" dirty="0">
              <a:effectLst>
                <a:outerShdw blurRad="38100" dist="38100" dir="2700000" algn="tl">
                  <a:srgbClr val="000000">
                    <a:alpha val="43137"/>
                  </a:srgbClr>
                </a:outerShdw>
              </a:effectLst>
              <a:latin typeface="Calibri" panose="020F0502020204030204" pitchFamily="34" charset="0"/>
            </a:endParaRPr>
          </a:p>
          <a:p>
            <a:pPr algn="r"/>
            <a:r>
              <a:rPr lang="en-US" sz="3000" b="1" dirty="0" smtClean="0">
                <a:solidFill>
                  <a:schemeClr val="tx2"/>
                </a:solidFill>
                <a:latin typeface="Calibri" panose="020F0502020204030204" pitchFamily="34" charset="0"/>
              </a:rPr>
              <a:t>1.2</a:t>
            </a:r>
            <a:r>
              <a:rPr lang="en-US" sz="3000" b="1" dirty="0">
                <a:solidFill>
                  <a:schemeClr val="tx2"/>
                </a:solidFill>
                <a:latin typeface="Calibri" panose="020F0502020204030204" pitchFamily="34" charset="0"/>
              </a:rPr>
              <a:t>	</a:t>
            </a:r>
            <a:r>
              <a:rPr lang="en-US" sz="3000" b="1" dirty="0" smtClean="0">
                <a:solidFill>
                  <a:schemeClr val="tx2"/>
                </a:solidFill>
                <a:latin typeface="Calibri" panose="020F0502020204030204" pitchFamily="34" charset="0"/>
              </a:rPr>
              <a:t>Effective </a:t>
            </a:r>
            <a:r>
              <a:rPr lang="en-US" sz="3000" b="1" dirty="0">
                <a:solidFill>
                  <a:schemeClr val="tx2"/>
                </a:solidFill>
                <a:latin typeface="Calibri" panose="020F0502020204030204" pitchFamily="34" charset="0"/>
              </a:rPr>
              <a:t>IWRM Implementation</a:t>
            </a:r>
          </a:p>
        </p:txBody>
      </p:sp>
      <p:sp>
        <p:nvSpPr>
          <p:cNvPr id="21" name="TextBox 20"/>
          <p:cNvSpPr txBox="1"/>
          <p:nvPr/>
        </p:nvSpPr>
        <p:spPr>
          <a:xfrm>
            <a:off x="1492535" y="1600200"/>
            <a:ext cx="7422865" cy="5029200"/>
          </a:xfrm>
          <a:prstGeom prst="rect">
            <a:avLst/>
          </a:prstGeom>
          <a:noFill/>
        </p:spPr>
        <p:txBody>
          <a:bodyPr wrap="square" rtlCol="0">
            <a:noAutofit/>
          </a:bodyPr>
          <a:lstStyle/>
          <a:p>
            <a:pPr marL="268288" indent="-268288">
              <a:spcAft>
                <a:spcPts val="600"/>
              </a:spcAft>
              <a:buFont typeface="Arial" panose="020B0604020202020204" pitchFamily="34" charset="0"/>
              <a:buChar char="•"/>
            </a:pPr>
            <a:r>
              <a:rPr lang="en-US" sz="2400" dirty="0" smtClean="0">
                <a:latin typeface="Calibri" panose="020F0502020204030204" pitchFamily="34" charset="0"/>
              </a:rPr>
              <a:t>Adaptive-collaborative </a:t>
            </a:r>
            <a:r>
              <a:rPr lang="en-US" sz="2400" dirty="0">
                <a:latin typeface="Calibri" panose="020F0502020204030204" pitchFamily="34" charset="0"/>
              </a:rPr>
              <a:t>process </a:t>
            </a:r>
            <a:r>
              <a:rPr lang="en-US" sz="2400" dirty="0" smtClean="0">
                <a:latin typeface="Calibri" panose="020F0502020204030204" pitchFamily="34" charset="0"/>
              </a:rPr>
              <a:t>is </a:t>
            </a:r>
            <a:r>
              <a:rPr lang="en-US" sz="2400" i="1" dirty="0">
                <a:latin typeface="Calibri" panose="020F0502020204030204" pitchFamily="34" charset="0"/>
              </a:rPr>
              <a:t>one of basic essence of IWRM and it will be the key success factor of effective IWRM implementation</a:t>
            </a:r>
            <a:r>
              <a:rPr lang="en-US" sz="2400" dirty="0">
                <a:latin typeface="Calibri" panose="020F0502020204030204" pitchFamily="34" charset="0"/>
              </a:rPr>
              <a:t>.</a:t>
            </a:r>
          </a:p>
          <a:p>
            <a:pPr marL="268288" indent="-268288">
              <a:spcAft>
                <a:spcPts val="600"/>
              </a:spcAft>
              <a:buFont typeface="Arial" panose="020B0604020202020204" pitchFamily="34" charset="0"/>
              <a:buChar char="•"/>
            </a:pPr>
            <a:r>
              <a:rPr lang="en-US" sz="2400" dirty="0" smtClean="0">
                <a:latin typeface="Calibri" panose="020F0502020204030204" pitchFamily="34" charset="0"/>
              </a:rPr>
              <a:t>High </a:t>
            </a:r>
            <a:r>
              <a:rPr lang="en-US" sz="2400" dirty="0">
                <a:latin typeface="Calibri" panose="020F0502020204030204" pitchFamily="34" charset="0"/>
              </a:rPr>
              <a:t>quality of participation needs capability to positive </a:t>
            </a:r>
            <a:r>
              <a:rPr lang="en-US" sz="2400" dirty="0" smtClean="0">
                <a:latin typeface="Calibri" panose="020F0502020204030204" pitchFamily="34" charset="0"/>
              </a:rPr>
              <a:t>participations </a:t>
            </a:r>
            <a:r>
              <a:rPr lang="en-US" sz="2400" dirty="0">
                <a:latin typeface="Calibri" panose="020F0502020204030204" pitchFamily="34" charset="0"/>
              </a:rPr>
              <a:t>i.e. active and constructive </a:t>
            </a:r>
            <a:r>
              <a:rPr lang="en-US" sz="2400" dirty="0" smtClean="0">
                <a:latin typeface="Calibri" panose="020F0502020204030204" pitchFamily="34" charset="0"/>
              </a:rPr>
              <a:t>participations</a:t>
            </a:r>
            <a:endParaRPr lang="en-US" sz="2400" dirty="0">
              <a:latin typeface="Calibri" panose="020F0502020204030204" pitchFamily="34" charset="0"/>
            </a:endParaRPr>
          </a:p>
          <a:p>
            <a:pPr marL="268288" indent="-268288">
              <a:spcAft>
                <a:spcPts val="600"/>
              </a:spcAft>
              <a:buFont typeface="Arial" panose="020B0604020202020204" pitchFamily="34" charset="0"/>
              <a:buChar char="•"/>
            </a:pPr>
            <a:r>
              <a:rPr lang="en-US" sz="2400" dirty="0">
                <a:latin typeface="Calibri" panose="020F0502020204030204" pitchFamily="34" charset="0"/>
              </a:rPr>
              <a:t>WRM </a:t>
            </a:r>
            <a:r>
              <a:rPr lang="en-US" sz="2400" dirty="0" smtClean="0">
                <a:latin typeface="Calibri" panose="020F0502020204030204" pitchFamily="34" charset="0"/>
              </a:rPr>
              <a:t>Coordination </a:t>
            </a:r>
            <a:r>
              <a:rPr lang="en-US" sz="2400" dirty="0">
                <a:latin typeface="Calibri" panose="020F0502020204030204" pitchFamily="34" charset="0"/>
              </a:rPr>
              <a:t>bodies should be established </a:t>
            </a:r>
            <a:endParaRPr lang="en-US" sz="2400" dirty="0" smtClean="0">
              <a:latin typeface="Calibri" panose="020F0502020204030204" pitchFamily="34" charset="0"/>
            </a:endParaRPr>
          </a:p>
          <a:p>
            <a:pPr marL="268288" indent="-268288">
              <a:spcAft>
                <a:spcPts val="600"/>
              </a:spcAft>
              <a:buFont typeface="Arial" panose="020B0604020202020204" pitchFamily="34" charset="0"/>
              <a:buChar char="•"/>
            </a:pPr>
            <a:r>
              <a:rPr lang="en-US" sz="2400" i="1" dirty="0" smtClean="0">
                <a:latin typeface="Calibri" panose="020F0502020204030204" pitchFamily="34" charset="0"/>
              </a:rPr>
              <a:t>Effective </a:t>
            </a:r>
            <a:r>
              <a:rPr lang="en-US" sz="2400" i="1" dirty="0">
                <a:latin typeface="Calibri" panose="020F0502020204030204" pitchFamily="34" charset="0"/>
              </a:rPr>
              <a:t>implementation of IWRM </a:t>
            </a:r>
            <a:r>
              <a:rPr lang="en-US" sz="2400" i="1" dirty="0" smtClean="0">
                <a:latin typeface="Calibri" panose="020F0502020204030204" pitchFamily="34" charset="0"/>
              </a:rPr>
              <a:t>will:</a:t>
            </a:r>
          </a:p>
          <a:p>
            <a:pPr marL="693738" indent="-331788">
              <a:spcAft>
                <a:spcPts val="600"/>
              </a:spcAft>
              <a:buFont typeface="Courier New" panose="02070309020205020404" pitchFamily="49" charset="0"/>
              <a:buChar char="o"/>
              <a:tabLst>
                <a:tab pos="725488" algn="l"/>
              </a:tabLst>
            </a:pPr>
            <a:r>
              <a:rPr lang="en-US" sz="2000" dirty="0" smtClean="0">
                <a:latin typeface="Calibri" panose="020F0502020204030204" pitchFamily="34" charset="0"/>
              </a:rPr>
              <a:t>promote </a:t>
            </a:r>
            <a:r>
              <a:rPr lang="en-US" sz="2000" dirty="0">
                <a:latin typeface="Calibri" panose="020F0502020204030204" pitchFamily="34" charset="0"/>
              </a:rPr>
              <a:t>transparent and efficient </a:t>
            </a:r>
            <a:r>
              <a:rPr lang="en-US" sz="2000" dirty="0" smtClean="0">
                <a:latin typeface="Calibri" panose="020F0502020204030204" pitchFamily="34" charset="0"/>
              </a:rPr>
              <a:t>WRM; </a:t>
            </a:r>
          </a:p>
          <a:p>
            <a:pPr marL="693738" indent="-331788">
              <a:spcAft>
                <a:spcPts val="600"/>
              </a:spcAft>
              <a:buFont typeface="Courier New" panose="02070309020205020404" pitchFamily="49" charset="0"/>
              <a:buChar char="o"/>
              <a:tabLst>
                <a:tab pos="725488" algn="l"/>
              </a:tabLst>
            </a:pPr>
            <a:r>
              <a:rPr lang="en-US" sz="2000" dirty="0" smtClean="0">
                <a:latin typeface="Calibri" panose="020F0502020204030204" pitchFamily="34" charset="0"/>
              </a:rPr>
              <a:t>facilitate </a:t>
            </a:r>
            <a:r>
              <a:rPr lang="en-US" sz="2000" dirty="0">
                <a:latin typeface="Calibri" panose="020F0502020204030204" pitchFamily="34" charset="0"/>
              </a:rPr>
              <a:t>effective conflict </a:t>
            </a:r>
            <a:r>
              <a:rPr lang="en-US" sz="2000" dirty="0" smtClean="0">
                <a:latin typeface="Calibri" panose="020F0502020204030204" pitchFamily="34" charset="0"/>
              </a:rPr>
              <a:t>resolution; </a:t>
            </a:r>
          </a:p>
          <a:p>
            <a:pPr marL="693738" indent="-331788">
              <a:spcAft>
                <a:spcPts val="600"/>
              </a:spcAft>
              <a:buFont typeface="Courier New" panose="02070309020205020404" pitchFamily="49" charset="0"/>
              <a:buChar char="o"/>
              <a:tabLst>
                <a:tab pos="725488" algn="l"/>
              </a:tabLst>
            </a:pPr>
            <a:r>
              <a:rPr lang="en-US" sz="2000" dirty="0" smtClean="0">
                <a:latin typeface="Calibri" panose="020F0502020204030204" pitchFamily="34" charset="0"/>
              </a:rPr>
              <a:t>encourage </a:t>
            </a:r>
            <a:r>
              <a:rPr lang="en-US" sz="2000" dirty="0">
                <a:latin typeface="Calibri" panose="020F0502020204030204" pitchFamily="34" charset="0"/>
              </a:rPr>
              <a:t>better water conservation and demand </a:t>
            </a:r>
            <a:r>
              <a:rPr lang="en-US" sz="2000" dirty="0" err="1" smtClean="0">
                <a:latin typeface="Calibri" panose="020F0502020204030204" pitchFamily="34" charset="0"/>
              </a:rPr>
              <a:t>mng</a:t>
            </a:r>
            <a:r>
              <a:rPr lang="en-US" sz="2000" dirty="0" smtClean="0">
                <a:latin typeface="Calibri" panose="020F0502020204030204" pitchFamily="34" charset="0"/>
              </a:rPr>
              <a:t>; </a:t>
            </a:r>
          </a:p>
          <a:p>
            <a:pPr marL="693738" indent="-331788">
              <a:spcAft>
                <a:spcPts val="600"/>
              </a:spcAft>
              <a:buFont typeface="Courier New" panose="02070309020205020404" pitchFamily="49" charset="0"/>
              <a:buChar char="o"/>
              <a:tabLst>
                <a:tab pos="725488" algn="l"/>
              </a:tabLst>
            </a:pPr>
            <a:r>
              <a:rPr lang="en-US" sz="2000" dirty="0" smtClean="0">
                <a:latin typeface="Calibri" panose="020F0502020204030204" pitchFamily="34" charset="0"/>
              </a:rPr>
              <a:t>develop </a:t>
            </a:r>
            <a:r>
              <a:rPr lang="en-US" sz="2000" dirty="0">
                <a:latin typeface="Calibri" panose="020F0502020204030204" pitchFamily="34" charset="0"/>
              </a:rPr>
              <a:t>ownership of stakeholders; and helps to maintain the sustainability of water resources </a:t>
            </a:r>
            <a:r>
              <a:rPr lang="en-US" sz="2000" dirty="0" smtClean="0">
                <a:latin typeface="Calibri" panose="020F0502020204030204" pitchFamily="34" charset="0"/>
              </a:rPr>
              <a:t>to for human </a:t>
            </a:r>
            <a:r>
              <a:rPr lang="en-US" sz="2000" dirty="0">
                <a:latin typeface="Calibri" panose="020F0502020204030204" pitchFamily="34" charset="0"/>
              </a:rPr>
              <a:t>being and ecosystems in future.</a:t>
            </a:r>
            <a:endParaRPr lang="en-US" sz="24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5</a:t>
            </a:fld>
            <a:endParaRPr lang="en-US" dirty="0"/>
          </a:p>
        </p:txBody>
      </p:sp>
      <p:grpSp>
        <p:nvGrpSpPr>
          <p:cNvPr id="5" name="Group 4"/>
          <p:cNvGrpSpPr/>
          <p:nvPr/>
        </p:nvGrpSpPr>
        <p:grpSpPr>
          <a:xfrm>
            <a:off x="91965" y="1763233"/>
            <a:ext cx="1400570" cy="5002483"/>
            <a:chOff x="3124199" y="1763233"/>
            <a:chExt cx="1400570" cy="5002483"/>
          </a:xfrm>
        </p:grpSpPr>
        <p:pic>
          <p:nvPicPr>
            <p:cNvPr id="7" name="Picture 1039" descr="mrican"/>
            <p:cNvPicPr>
              <a:picLocks noChangeAspect="1" noChangeArrowheads="1"/>
            </p:cNvPicPr>
            <p:nvPr/>
          </p:nvPicPr>
          <p:blipFill>
            <a:blip r:embed="rId3" cstate="print"/>
            <a:srcRect/>
            <a:stretch>
              <a:fillRect/>
            </a:stretch>
          </p:blipFill>
          <p:spPr bwMode="auto">
            <a:xfrm>
              <a:off x="3124199" y="2778930"/>
              <a:ext cx="1400569" cy="937592"/>
            </a:xfrm>
            <a:prstGeom prst="rect">
              <a:avLst/>
            </a:prstGeom>
            <a:solidFill>
              <a:srgbClr val="0000FF"/>
            </a:solidFill>
            <a:ln w="12700">
              <a:solidFill>
                <a:schemeClr val="accent1">
                  <a:lumMod val="75000"/>
                </a:schemeClr>
              </a:solidFill>
              <a:miter lim="800000"/>
              <a:headEnd/>
              <a:tailEnd/>
            </a:ln>
          </p:spPr>
        </p:pic>
        <p:pic>
          <p:nvPicPr>
            <p:cNvPr id="8" name="Picture 41" descr="A:\Lengkb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6605" y="3792730"/>
              <a:ext cx="1388164" cy="933982"/>
            </a:xfrm>
            <a:prstGeom prst="rect">
              <a:avLst/>
            </a:prstGeom>
            <a:solidFill>
              <a:srgbClr val="FF9900"/>
            </a:solidFill>
            <a:ln w="12700">
              <a:solidFill>
                <a:schemeClr val="accent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6549" y="1763233"/>
              <a:ext cx="1398219" cy="932338"/>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lain-lain\Foto Bendung buat PLTM\BK_JATIMLEREK.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50551" y="4832342"/>
              <a:ext cx="1374218" cy="926786"/>
            </a:xfrm>
            <a:prstGeom prst="rect">
              <a:avLst/>
            </a:prstGeom>
            <a:noFill/>
            <a:ln w="127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45465" y="5835501"/>
              <a:ext cx="1377531" cy="9302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8047552"/>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0549" y="1741332"/>
            <a:ext cx="1411150" cy="4970110"/>
            <a:chOff x="6607369" y="1724857"/>
            <a:chExt cx="1411150" cy="4970110"/>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3454" y="1724857"/>
              <a:ext cx="1374813" cy="925187"/>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2893" y="5757374"/>
              <a:ext cx="1367853" cy="937593"/>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3454" y="4745666"/>
              <a:ext cx="1364360" cy="937592"/>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30355" y="2717067"/>
              <a:ext cx="1388164"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07369" y="3733800"/>
              <a:ext cx="1388163"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687930" y="1621807"/>
            <a:ext cx="7239000" cy="892793"/>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smtClean="0">
                <a:latin typeface="Calibri" panose="020F0502020204030204" pitchFamily="34" charset="0"/>
              </a:rPr>
              <a:t>Better </a:t>
            </a:r>
            <a:r>
              <a:rPr lang="en-US" sz="2000" dirty="0">
                <a:latin typeface="Calibri" panose="020F0502020204030204" pitchFamily="34" charset="0"/>
              </a:rPr>
              <a:t>corporate performance based on the assessment of external auditor assigned by </a:t>
            </a:r>
            <a:r>
              <a:rPr lang="en-US" sz="2000" dirty="0" err="1" smtClean="0">
                <a:latin typeface="Calibri" panose="020F0502020204030204" pitchFamily="34" charset="0"/>
              </a:rPr>
              <a:t>MSoC</a:t>
            </a:r>
            <a:r>
              <a:rPr lang="en-US" sz="2000" dirty="0">
                <a:latin typeface="Calibri" panose="020F0502020204030204" pitchFamily="34" charset="0"/>
              </a:rPr>
              <a:t> (in </a:t>
            </a:r>
            <a:r>
              <a:rPr lang="en-US" sz="2000" dirty="0" smtClean="0">
                <a:latin typeface="Calibri" panose="020F0502020204030204" pitchFamily="34" charset="0"/>
              </a:rPr>
              <a:t>average as a “Health AA Class and Good – A2 Class corporation).</a:t>
            </a:r>
            <a:endParaRPr lang="en-US" i="1" spc="10" dirty="0">
              <a:solidFill>
                <a:srgbClr val="0045D0"/>
              </a:solidFill>
              <a:latin typeface="Calibri" panose="020F0502020204030204" pitchFamily="34" charset="0"/>
              <a:ea typeface="Times New Roman"/>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p:txBody>
      </p:sp>
      <p:pic>
        <p:nvPicPr>
          <p:cNvPr id="25" name="Picture 24"/>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45130" y="2590800"/>
            <a:ext cx="6324600" cy="3183049"/>
          </a:xfrm>
          <a:prstGeom prst="rect">
            <a:avLst/>
          </a:prstGeom>
          <a:noFill/>
          <a:ln>
            <a:noFill/>
          </a:ln>
        </p:spPr>
      </p:pic>
      <p:sp>
        <p:nvSpPr>
          <p:cNvPr id="26" name="TextBox 25"/>
          <p:cNvSpPr txBox="1"/>
          <p:nvPr/>
        </p:nvSpPr>
        <p:spPr>
          <a:xfrm>
            <a:off x="1676400" y="5791200"/>
            <a:ext cx="7239000" cy="740393"/>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000" dirty="0" smtClean="0">
                <a:latin typeface="Calibri" panose="020F0502020204030204" pitchFamily="34" charset="0"/>
              </a:rPr>
              <a:t>PJT I is awarded as one of the best </a:t>
            </a:r>
            <a:r>
              <a:rPr lang="en-US" sz="2000" dirty="0" err="1" smtClean="0">
                <a:latin typeface="Calibri" panose="020F0502020204030204" pitchFamily="34" charset="0"/>
              </a:rPr>
              <a:t>SoC</a:t>
            </a:r>
            <a:r>
              <a:rPr lang="en-US" sz="2000" dirty="0" smtClean="0">
                <a:latin typeface="Calibri" panose="020F0502020204030204" pitchFamily="34" charset="0"/>
              </a:rPr>
              <a:t> Corporate Performance in 2012 (by Info Bank Magazine, Indonesia, </a:t>
            </a:r>
            <a:r>
              <a:rPr lang="en-US" sz="2000" dirty="0" err="1" smtClean="0">
                <a:latin typeface="Calibri" panose="020F0502020204030204" pitchFamily="34" charset="0"/>
              </a:rPr>
              <a:t>Agust</a:t>
            </a:r>
            <a:r>
              <a:rPr lang="en-US" sz="2000" dirty="0" smtClean="0">
                <a:latin typeface="Calibri" panose="020F0502020204030204" pitchFamily="34" charset="0"/>
              </a:rPr>
              <a:t> 2013)</a:t>
            </a:r>
          </a:p>
          <a:p>
            <a:pPr marL="334963" lvl="1"/>
            <a:endParaRPr lang="en-US" i="1" spc="10" dirty="0">
              <a:solidFill>
                <a:srgbClr val="0045D0"/>
              </a:solidFill>
              <a:latin typeface="Calibri" panose="020F0502020204030204" pitchFamily="34" charset="0"/>
              <a:ea typeface="Times New Roman"/>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50</a:t>
            </a:fld>
            <a:endParaRPr lang="en-US" dirty="0"/>
          </a:p>
        </p:txBody>
      </p:sp>
      <p:sp>
        <p:nvSpPr>
          <p:cNvPr id="13"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(5/6)</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731207628"/>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340475"/>
            <a:ext cx="2133600" cy="365125"/>
          </a:xfrm>
        </p:spPr>
        <p:txBody>
          <a:bodyPr/>
          <a:lstStyle/>
          <a:p>
            <a:fld id="{33D6E5A2-EC83-451F-A719-9AC1370DD5CF}" type="slidenum">
              <a:rPr lang="en-US" smtClean="0"/>
              <a:pPr/>
              <a:t>51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42" y="2059500"/>
            <a:ext cx="3357758" cy="21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252012"/>
            <a:ext cx="3801100" cy="199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962399" y="1600200"/>
            <a:ext cx="5105401" cy="5105400"/>
          </a:xfrm>
          <a:prstGeom prst="rect">
            <a:avLst/>
          </a:prstGeom>
          <a:noFill/>
        </p:spPr>
        <p:txBody>
          <a:bodyPr wrap="square" rtlCol="0">
            <a:noAutofit/>
          </a:bodyPr>
          <a:lstStyle/>
          <a:p>
            <a:pPr>
              <a:spcAft>
                <a:spcPts val="600"/>
              </a:spcAft>
              <a:tabLst>
                <a:tab pos="273050" algn="l"/>
              </a:tabLst>
            </a:pPr>
            <a:r>
              <a:rPr lang="en-US" sz="2000" dirty="0" smtClean="0">
                <a:latin typeface="Calibri" panose="020F0502020204030204" pitchFamily="34" charset="0"/>
              </a:rPr>
              <a:t>NARBO’s PBM (launched on Sept. 2005) is </a:t>
            </a:r>
            <a:r>
              <a:rPr lang="en-US" sz="2000" dirty="0">
                <a:latin typeface="Calibri" panose="020F0502020204030204" pitchFamily="34" charset="0"/>
              </a:rPr>
              <a:t>a management tool to assist RBOs to:</a:t>
            </a:r>
          </a:p>
          <a:p>
            <a:pPr marL="285750" indent="-285750">
              <a:spcAft>
                <a:spcPts val="0"/>
              </a:spcAft>
              <a:buFont typeface="Arial" panose="020B0604020202020204" pitchFamily="34" charset="0"/>
              <a:buChar char="•"/>
              <a:tabLst>
                <a:tab pos="273050" algn="l"/>
              </a:tabLst>
            </a:pPr>
            <a:r>
              <a:rPr lang="en-US" dirty="0">
                <a:latin typeface="Calibri" panose="020F0502020204030204" pitchFamily="34" charset="0"/>
              </a:rPr>
              <a:t>Assess performance in core operational areas;</a:t>
            </a:r>
          </a:p>
          <a:p>
            <a:pPr marL="285750" indent="-285750">
              <a:spcAft>
                <a:spcPts val="0"/>
              </a:spcAft>
              <a:buFont typeface="Arial" panose="020B0604020202020204" pitchFamily="34" charset="0"/>
              <a:buChar char="•"/>
              <a:tabLst>
                <a:tab pos="273050" algn="l"/>
              </a:tabLst>
            </a:pPr>
            <a:r>
              <a:rPr lang="en-US" dirty="0">
                <a:latin typeface="Calibri" panose="020F0502020204030204" pitchFamily="34" charset="0"/>
              </a:rPr>
              <a:t>Enable peer learning on performance improvement with other RBOs;</a:t>
            </a:r>
          </a:p>
          <a:p>
            <a:pPr marL="285750" indent="-285750">
              <a:spcAft>
                <a:spcPts val="0"/>
              </a:spcAft>
              <a:buFont typeface="Arial" panose="020B0604020202020204" pitchFamily="34" charset="0"/>
              <a:buChar char="•"/>
              <a:tabLst>
                <a:tab pos="273050" algn="l"/>
              </a:tabLst>
            </a:pPr>
            <a:r>
              <a:rPr lang="en-US" dirty="0">
                <a:latin typeface="Calibri" panose="020F0502020204030204" pitchFamily="34" charset="0"/>
              </a:rPr>
              <a:t>Improve efficiency and effectiveness of service delivery; and</a:t>
            </a:r>
          </a:p>
          <a:p>
            <a:pPr marL="285750" indent="-285750">
              <a:spcAft>
                <a:spcPts val="600"/>
              </a:spcAft>
              <a:buFont typeface="Arial" panose="020B0604020202020204" pitchFamily="34" charset="0"/>
              <a:buChar char="•"/>
              <a:tabLst>
                <a:tab pos="273050" algn="l"/>
              </a:tabLst>
            </a:pPr>
            <a:r>
              <a:rPr lang="en-US" dirty="0">
                <a:latin typeface="Calibri" panose="020F0502020204030204" pitchFamily="34" charset="0"/>
              </a:rPr>
              <a:t>Track progress towards better organizational performance</a:t>
            </a:r>
            <a:r>
              <a:rPr lang="en-US" dirty="0">
                <a:solidFill>
                  <a:srgbClr val="FF0000"/>
                </a:solidFill>
                <a:latin typeface="Calibri" panose="020F0502020204030204" pitchFamily="34" charset="0"/>
              </a:rPr>
              <a:t>.</a:t>
            </a:r>
          </a:p>
          <a:p>
            <a:pPr>
              <a:spcAft>
                <a:spcPts val="600"/>
              </a:spcAft>
              <a:tabLst>
                <a:tab pos="273050" algn="l"/>
              </a:tabLst>
            </a:pPr>
            <a:r>
              <a:rPr lang="en-US" sz="2000" dirty="0" smtClean="0">
                <a:latin typeface="Calibri" panose="020F0502020204030204" pitchFamily="34" charset="0"/>
              </a:rPr>
              <a:t>Many </a:t>
            </a:r>
            <a:r>
              <a:rPr lang="en-US" sz="2000" dirty="0">
                <a:latin typeface="Calibri" panose="020F0502020204030204" pitchFamily="34" charset="0"/>
              </a:rPr>
              <a:t>RBOs </a:t>
            </a:r>
            <a:r>
              <a:rPr lang="en-US" sz="2000" dirty="0" smtClean="0">
                <a:latin typeface="Calibri" panose="020F0502020204030204" pitchFamily="34" charset="0"/>
              </a:rPr>
              <a:t>participate: </a:t>
            </a:r>
            <a:r>
              <a:rPr lang="en-US" sz="2000" dirty="0">
                <a:latin typeface="Calibri" panose="020F0502020204030204" pitchFamily="34" charset="0"/>
              </a:rPr>
              <a:t>Indonesia, Sri Lanka, Malaysia, </a:t>
            </a:r>
            <a:r>
              <a:rPr lang="en-US" sz="2000" dirty="0" smtClean="0">
                <a:latin typeface="Calibri" panose="020F0502020204030204" pitchFamily="34" charset="0"/>
              </a:rPr>
              <a:t>Philippines, Thailand, and Vietnam. </a:t>
            </a:r>
            <a:endParaRPr lang="en-US" sz="2000" dirty="0">
              <a:latin typeface="Calibri" panose="020F0502020204030204" pitchFamily="34" charset="0"/>
            </a:endParaRPr>
          </a:p>
          <a:p>
            <a:pPr>
              <a:spcAft>
                <a:spcPts val="600"/>
              </a:spcAft>
              <a:tabLst>
                <a:tab pos="273050" algn="l"/>
              </a:tabLst>
            </a:pPr>
            <a:r>
              <a:rPr lang="en-US" sz="2000" dirty="0" smtClean="0">
                <a:latin typeface="Calibri" panose="020F0502020204030204" pitchFamily="34" charset="0"/>
              </a:rPr>
              <a:t>In </a:t>
            </a:r>
            <a:r>
              <a:rPr lang="en-US" sz="2000" dirty="0">
                <a:latin typeface="Calibri" panose="020F0502020204030204" pitchFamily="34" charset="0"/>
              </a:rPr>
              <a:t>national benchmarking initiative </a:t>
            </a:r>
            <a:r>
              <a:rPr lang="en-US" sz="2000" dirty="0" smtClean="0">
                <a:latin typeface="Calibri" panose="020F0502020204030204" pitchFamily="34" charset="0"/>
              </a:rPr>
              <a:t>(Indonesia, 2009), </a:t>
            </a:r>
            <a:r>
              <a:rPr lang="en-US" sz="2000" dirty="0">
                <a:latin typeface="Calibri" panose="020F0502020204030204" pitchFamily="34" charset="0"/>
              </a:rPr>
              <a:t>PJT I and PJT II </a:t>
            </a:r>
            <a:r>
              <a:rPr lang="en-US" sz="2000" dirty="0" smtClean="0">
                <a:latin typeface="Calibri" panose="020F0502020204030204" pitchFamily="34" charset="0"/>
              </a:rPr>
              <a:t>were the </a:t>
            </a:r>
            <a:r>
              <a:rPr lang="en-US" sz="2000" dirty="0">
                <a:latin typeface="Calibri" panose="020F0502020204030204" pitchFamily="34" charset="0"/>
              </a:rPr>
              <a:t>best </a:t>
            </a:r>
            <a:r>
              <a:rPr lang="en-US" sz="2000" dirty="0" smtClean="0">
                <a:latin typeface="Calibri" panose="020F0502020204030204" pitchFamily="34" charset="0"/>
              </a:rPr>
              <a:t>RBO </a:t>
            </a:r>
            <a:r>
              <a:rPr lang="en-US" sz="2000" dirty="0">
                <a:latin typeface="Calibri" panose="020F0502020204030204" pitchFamily="34" charset="0"/>
              </a:rPr>
              <a:t>among </a:t>
            </a:r>
            <a:r>
              <a:rPr lang="en-US" sz="2000" dirty="0" smtClean="0">
                <a:latin typeface="Calibri" panose="020F0502020204030204" pitchFamily="34" charset="0"/>
              </a:rPr>
              <a:t>other </a:t>
            </a:r>
            <a:r>
              <a:rPr lang="en-US" sz="2000" dirty="0">
                <a:latin typeface="Calibri" panose="020F0502020204030204" pitchFamily="34" charset="0"/>
              </a:rPr>
              <a:t>participating organizations. </a:t>
            </a:r>
          </a:p>
          <a:p>
            <a:pPr>
              <a:spcAft>
                <a:spcPts val="600"/>
              </a:spcAft>
              <a:tabLst>
                <a:tab pos="273050" algn="l"/>
              </a:tabLst>
            </a:pPr>
            <a:r>
              <a:rPr lang="en-US" sz="2000" dirty="0" smtClean="0">
                <a:latin typeface="Calibri" panose="020F0502020204030204" pitchFamily="34" charset="0"/>
              </a:rPr>
              <a:t>ADB </a:t>
            </a:r>
            <a:r>
              <a:rPr lang="en-US" sz="2000" dirty="0">
                <a:latin typeface="Calibri" panose="020F0502020204030204" pitchFamily="34" charset="0"/>
              </a:rPr>
              <a:t>RETA </a:t>
            </a:r>
            <a:r>
              <a:rPr lang="en-US" sz="2000" dirty="0" smtClean="0">
                <a:latin typeface="Calibri" panose="020F0502020204030204" pitchFamily="34" charset="0"/>
              </a:rPr>
              <a:t>6351 (2009): corporate </a:t>
            </a:r>
            <a:r>
              <a:rPr lang="en-US" sz="2000" dirty="0">
                <a:latin typeface="Calibri" panose="020F0502020204030204" pitchFamily="34" charset="0"/>
              </a:rPr>
              <a:t>RBOs scored above average in all key performance areas. </a:t>
            </a:r>
            <a:endParaRPr lang="en-US" sz="2000" i="1" spc="10" dirty="0">
              <a:solidFill>
                <a:srgbClr val="0045D0"/>
              </a:solidFill>
              <a:latin typeface="Calibri" panose="020F0502020204030204" pitchFamily="34" charset="0"/>
              <a:ea typeface="Times New Roman"/>
            </a:endParaRPr>
          </a:p>
          <a:p>
            <a:pPr marL="342900" indent="-342900">
              <a:spcAft>
                <a:spcPts val="600"/>
              </a:spcAft>
              <a:buFont typeface="Arial" panose="020B0604020202020204" pitchFamily="34" charset="0"/>
              <a:buChar char="•"/>
            </a:pPr>
            <a:endParaRPr lang="en-US" sz="2000" dirty="0">
              <a:latin typeface="Calibri" panose="020F0502020204030204" pitchFamily="34" charset="0"/>
            </a:endParaRPr>
          </a:p>
        </p:txBody>
      </p:sp>
      <p:sp>
        <p:nvSpPr>
          <p:cNvPr id="23" name="TextBox 22"/>
          <p:cNvSpPr txBox="1"/>
          <p:nvPr/>
        </p:nvSpPr>
        <p:spPr>
          <a:xfrm>
            <a:off x="0" y="1585012"/>
            <a:ext cx="3962400" cy="474488"/>
          </a:xfrm>
          <a:prstGeom prst="rect">
            <a:avLst/>
          </a:prstGeom>
          <a:noFill/>
        </p:spPr>
        <p:txBody>
          <a:bodyPr wrap="square" rtlCol="0">
            <a:noAutofit/>
          </a:bodyPr>
          <a:lstStyle/>
          <a:p>
            <a:pPr>
              <a:spcAft>
                <a:spcPts val="600"/>
              </a:spcAft>
              <a:tabLst>
                <a:tab pos="273050" algn="l"/>
              </a:tabLst>
            </a:pPr>
            <a:r>
              <a:rPr lang="en-US" sz="2000" b="1" dirty="0">
                <a:latin typeface="Calibri" panose="020F0502020204030204" pitchFamily="34" charset="0"/>
              </a:rPr>
              <a:t>NARBO </a:t>
            </a:r>
            <a:r>
              <a:rPr lang="en-US" sz="2000" b="1" dirty="0" smtClean="0">
                <a:latin typeface="Calibri" panose="020F0502020204030204" pitchFamily="34" charset="0"/>
              </a:rPr>
              <a:t>Performance Benchmarking</a:t>
            </a:r>
            <a:endParaRPr lang="en-US" sz="2000" b="1" dirty="0">
              <a:latin typeface="Calibri" panose="020F0502020204030204" pitchFamily="34" charset="0"/>
            </a:endParaRPr>
          </a:p>
        </p:txBody>
      </p:sp>
      <p:sp>
        <p:nvSpPr>
          <p:cNvPr id="8" name="Title 3"/>
          <p:cNvSpPr txBox="1">
            <a:spLocks/>
          </p:cNvSpPr>
          <p:nvPr/>
        </p:nvSpPr>
        <p:spPr>
          <a:xfrm>
            <a:off x="1331640" y="238125"/>
            <a:ext cx="758376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Management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smtClean="0">
                <a:solidFill>
                  <a:schemeClr val="tx2"/>
                </a:solidFill>
                <a:latin typeface="Calibri" panose="020F0502020204030204" pitchFamily="34" charset="0"/>
              </a:rPr>
              <a:t>3.4. Performances of PJT I</a:t>
            </a:r>
            <a:endParaRPr lang="en-US" sz="2800" b="1" dirty="0" smtClean="0">
              <a:solidFill>
                <a:schemeClr val="tx2"/>
              </a:solidFill>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(6/6)</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918973747"/>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520788"/>
            <a:ext cx="7391400" cy="5029200"/>
          </a:xfrm>
          <a:prstGeom prst="rect">
            <a:avLst/>
          </a:prstGeom>
          <a:noFill/>
        </p:spPr>
        <p:txBody>
          <a:bodyPr wrap="square" rtlCol="0">
            <a:noAutofit/>
          </a:bodyPr>
          <a:lstStyle/>
          <a:p>
            <a:pPr marL="457200" lvl="0" indent="-457200">
              <a:spcAft>
                <a:spcPts val="600"/>
              </a:spcAft>
              <a:buFont typeface="+mj-lt"/>
              <a:buAutoNum type="arabicPeriod"/>
            </a:pPr>
            <a:r>
              <a:rPr lang="en-SG" sz="2000" dirty="0">
                <a:latin typeface="Calibri" panose="020F0502020204030204" pitchFamily="34" charset="0"/>
              </a:rPr>
              <a:t>Adaptive - collaborative process </a:t>
            </a:r>
            <a:r>
              <a:rPr lang="en-SG" sz="2000" dirty="0" smtClean="0">
                <a:latin typeface="Calibri" panose="020F0502020204030204" pitchFamily="34" charset="0"/>
              </a:rPr>
              <a:t>involving </a:t>
            </a:r>
            <a:r>
              <a:rPr lang="en-SG" sz="2000" dirty="0">
                <a:latin typeface="Calibri" panose="020F0502020204030204" pitchFamily="34" charset="0"/>
              </a:rPr>
              <a:t>stakeholders </a:t>
            </a:r>
            <a:r>
              <a:rPr lang="en-SG" sz="2000" dirty="0" smtClean="0">
                <a:latin typeface="Calibri" panose="020F0502020204030204" pitchFamily="34" charset="0"/>
              </a:rPr>
              <a:t>will </a:t>
            </a:r>
            <a:r>
              <a:rPr lang="en-SG" sz="2000" dirty="0">
                <a:latin typeface="Calibri" panose="020F0502020204030204" pitchFamily="34" charset="0"/>
              </a:rPr>
              <a:t>be the key success factor of effective IWRM </a:t>
            </a:r>
            <a:r>
              <a:rPr lang="en-SG" sz="2000" dirty="0" smtClean="0">
                <a:latin typeface="Calibri" panose="020F0502020204030204" pitchFamily="34" charset="0"/>
              </a:rPr>
              <a:t>implementation.</a:t>
            </a:r>
            <a:r>
              <a:rPr lang="en-SG" sz="2000" dirty="0">
                <a:latin typeface="Calibri" panose="020F0502020204030204" pitchFamily="34" charset="0"/>
              </a:rPr>
              <a:t> </a:t>
            </a:r>
            <a:endParaRPr lang="en-SG" sz="2000" dirty="0" smtClean="0">
              <a:latin typeface="Calibri" panose="020F0502020204030204" pitchFamily="34" charset="0"/>
            </a:endParaRPr>
          </a:p>
          <a:p>
            <a:pPr marL="457200" lvl="0" indent="-457200">
              <a:spcAft>
                <a:spcPts val="600"/>
              </a:spcAft>
              <a:buFont typeface="+mj-lt"/>
              <a:buAutoNum type="arabicPeriod"/>
            </a:pPr>
            <a:r>
              <a:rPr lang="en-SG" sz="2000" dirty="0" smtClean="0">
                <a:latin typeface="Calibri" panose="020F0502020204030204" pitchFamily="34" charset="0"/>
              </a:rPr>
              <a:t>WRM </a:t>
            </a:r>
            <a:r>
              <a:rPr lang="en-SG" sz="2000" dirty="0">
                <a:latin typeface="Calibri" panose="020F0502020204030204" pitchFamily="34" charset="0"/>
              </a:rPr>
              <a:t>Council or other name of coordination bodies should be established as </a:t>
            </a:r>
            <a:r>
              <a:rPr lang="en-SG" sz="2000" dirty="0" smtClean="0">
                <a:latin typeface="Calibri" panose="020F0502020204030204" pitchFamily="34" charset="0"/>
              </a:rPr>
              <a:t>a </a:t>
            </a:r>
            <a:r>
              <a:rPr lang="en-SG" sz="2000" dirty="0">
                <a:latin typeface="Calibri" panose="020F0502020204030204" pitchFamily="34" charset="0"/>
              </a:rPr>
              <a:t>forum for coordination and consultation, for integration and synchronization of all interests in </a:t>
            </a:r>
            <a:r>
              <a:rPr lang="en-SG" sz="2000" dirty="0" smtClean="0">
                <a:latin typeface="Calibri" panose="020F0502020204030204" pitchFamily="34" charset="0"/>
              </a:rPr>
              <a:t>WRM.</a:t>
            </a:r>
          </a:p>
          <a:p>
            <a:pPr marL="457200" indent="-457200">
              <a:spcAft>
                <a:spcPts val="600"/>
              </a:spcAft>
              <a:buFont typeface="+mj-lt"/>
              <a:buAutoNum type="arabicPeriod"/>
            </a:pPr>
            <a:r>
              <a:rPr lang="en-SG" sz="2000" dirty="0">
                <a:latin typeface="Calibri" panose="020F0502020204030204" pitchFamily="34" charset="0"/>
              </a:rPr>
              <a:t>RBO plays a strategic roles in the implementation of IWRM at a basin level. RBOs have to improve their </a:t>
            </a:r>
            <a:r>
              <a:rPr lang="en-SG" sz="2000" dirty="0" smtClean="0">
                <a:latin typeface="Calibri" panose="020F0502020204030204" pitchFamily="34" charset="0"/>
              </a:rPr>
              <a:t>capacity </a:t>
            </a:r>
            <a:r>
              <a:rPr lang="en-SG" sz="2000" dirty="0">
                <a:latin typeface="Calibri" panose="020F0502020204030204" pitchFamily="34" charset="0"/>
              </a:rPr>
              <a:t>in technical </a:t>
            </a:r>
            <a:r>
              <a:rPr lang="en-SG" sz="2000" dirty="0" smtClean="0">
                <a:latin typeface="Calibri" panose="020F0502020204030204" pitchFamily="34" charset="0"/>
              </a:rPr>
              <a:t>competencies and </a:t>
            </a:r>
            <a:r>
              <a:rPr lang="en-SG" sz="2000" dirty="0">
                <a:latin typeface="Calibri" panose="020F0502020204030204" pitchFamily="34" charset="0"/>
              </a:rPr>
              <a:t>in managerial </a:t>
            </a:r>
            <a:r>
              <a:rPr lang="en-SG" sz="2000" dirty="0" smtClean="0">
                <a:latin typeface="Calibri" panose="020F0502020204030204" pitchFamily="34" charset="0"/>
              </a:rPr>
              <a:t>capacity.</a:t>
            </a:r>
          </a:p>
          <a:p>
            <a:pPr marL="457200" indent="-457200">
              <a:spcAft>
                <a:spcPts val="600"/>
              </a:spcAft>
              <a:buFont typeface="+mj-lt"/>
              <a:buAutoNum type="arabicPeriod"/>
            </a:pPr>
            <a:r>
              <a:rPr lang="en-US" sz="2000" dirty="0">
                <a:latin typeface="Calibri" panose="020F0502020204030204" pitchFamily="34" charset="0"/>
              </a:rPr>
              <a:t>Capacity </a:t>
            </a:r>
            <a:r>
              <a:rPr lang="en-US" sz="2000" dirty="0" smtClean="0">
                <a:latin typeface="Calibri" panose="020F0502020204030204" pitchFamily="34" charset="0"/>
              </a:rPr>
              <a:t>is </a:t>
            </a:r>
            <a:r>
              <a:rPr lang="en-US" sz="2000" dirty="0">
                <a:latin typeface="Calibri" panose="020F0502020204030204" pitchFamily="34" charset="0"/>
              </a:rPr>
              <a:t>the ability </a:t>
            </a:r>
            <a:r>
              <a:rPr lang="en-US" sz="2000" dirty="0" smtClean="0">
                <a:latin typeface="Calibri" panose="020F0502020204030204" pitchFamily="34" charset="0"/>
              </a:rPr>
              <a:t>to </a:t>
            </a:r>
            <a:r>
              <a:rPr lang="en-US" sz="2000" dirty="0">
                <a:latin typeface="Calibri" panose="020F0502020204030204" pitchFamily="34" charset="0"/>
              </a:rPr>
              <a:t>perform functions effectively, efficiently and sustainably. </a:t>
            </a:r>
            <a:r>
              <a:rPr lang="en-GB" sz="2000" dirty="0">
                <a:latin typeface="Calibri" panose="020F0502020204030204" pitchFamily="34" charset="0"/>
              </a:rPr>
              <a:t>Achievements of organization to do their roles and functions is depend on the ability the organization to develop and manage their </a:t>
            </a:r>
            <a:r>
              <a:rPr lang="en-GB" sz="2000" dirty="0" smtClean="0">
                <a:latin typeface="Calibri" panose="020F0502020204030204" pitchFamily="34" charset="0"/>
              </a:rPr>
              <a:t>capacity </a:t>
            </a:r>
            <a:r>
              <a:rPr lang="en-GB" sz="2000" dirty="0">
                <a:latin typeface="Calibri" panose="020F0502020204030204" pitchFamily="34" charset="0"/>
              </a:rPr>
              <a:t>building;</a:t>
            </a:r>
          </a:p>
          <a:p>
            <a:pPr marL="457200" indent="-457200">
              <a:spcAft>
                <a:spcPts val="600"/>
              </a:spcAft>
              <a:buFont typeface="+mj-lt"/>
              <a:buAutoNum type="arabicPeriod"/>
            </a:pPr>
            <a:r>
              <a:rPr lang="en-US" sz="2000" dirty="0" smtClean="0">
                <a:latin typeface="Calibri" panose="020F0502020204030204" pitchFamily="34" charset="0"/>
              </a:rPr>
              <a:t>CD </a:t>
            </a:r>
            <a:r>
              <a:rPr lang="en-US" sz="2000" dirty="0">
                <a:latin typeface="Calibri" panose="020F0502020204030204" pitchFamily="34" charset="0"/>
              </a:rPr>
              <a:t>is a process of transformative change. Takes place in a continuous and complex process. CD programs are more successful and more likely to be sustainable when they</a:t>
            </a:r>
            <a:r>
              <a:rPr lang="en-US" sz="2000" i="1" dirty="0">
                <a:latin typeface="Calibri" panose="020F0502020204030204" pitchFamily="34" charset="0"/>
              </a:rPr>
              <a:t> respond to an internal initiative.</a:t>
            </a:r>
            <a:r>
              <a:rPr lang="en-US" sz="2000" dirty="0">
                <a:latin typeface="Calibri" panose="020F0502020204030204" pitchFamily="34" charset="0"/>
              </a:rPr>
              <a:t> </a:t>
            </a:r>
            <a:endParaRPr lang="en-US" sz="2000" dirty="0" smtClean="0">
              <a:latin typeface="Calibri" panose="020F0502020204030204" pitchFamily="34" charset="0"/>
            </a:endParaRPr>
          </a:p>
        </p:txBody>
      </p:sp>
      <p:grpSp>
        <p:nvGrpSpPr>
          <p:cNvPr id="27" name="Group 26"/>
          <p:cNvGrpSpPr/>
          <p:nvPr/>
        </p:nvGrpSpPr>
        <p:grpSpPr>
          <a:xfrm>
            <a:off x="107732" y="1771609"/>
            <a:ext cx="1382233" cy="4978292"/>
            <a:chOff x="6629400" y="1727136"/>
            <a:chExt cx="1382233" cy="4978292"/>
          </a:xfrm>
        </p:grpSpPr>
        <p:pic>
          <p:nvPicPr>
            <p:cNvPr id="28"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2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31"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3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lide Number Placeholder 7"/>
          <p:cNvSpPr>
            <a:spLocks noGrp="1"/>
          </p:cNvSpPr>
          <p:nvPr>
            <p:ph type="sldNum" sz="quarter" idx="12"/>
          </p:nvPr>
        </p:nvSpPr>
        <p:spPr/>
        <p:txBody>
          <a:bodyPr/>
          <a:lstStyle/>
          <a:p>
            <a:fld id="{33D6E5A2-EC83-451F-A719-9AC1370DD5CF}" type="slidenum">
              <a:rPr lang="en-US" smtClean="0"/>
              <a:pPr/>
              <a:t>52</a:t>
            </a:fld>
            <a:endParaRPr lang="en-US" dirty="0"/>
          </a:p>
        </p:txBody>
      </p:sp>
      <p:sp>
        <p:nvSpPr>
          <p:cNvPr id="19" name="Title 3"/>
          <p:cNvSpPr txBox="1">
            <a:spLocks/>
          </p:cNvSpPr>
          <p:nvPr/>
        </p:nvSpPr>
        <p:spPr>
          <a:xfrm>
            <a:off x="1905000" y="238125"/>
            <a:ext cx="70104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IV. Conclusions</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(1/3)</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86051644"/>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600200"/>
            <a:ext cx="7391400" cy="5029200"/>
          </a:xfrm>
          <a:prstGeom prst="rect">
            <a:avLst/>
          </a:prstGeom>
          <a:noFill/>
        </p:spPr>
        <p:txBody>
          <a:bodyPr wrap="square" rtlCol="0">
            <a:noAutofit/>
          </a:bodyPr>
          <a:lstStyle/>
          <a:p>
            <a:pPr marL="268288" indent="-268288">
              <a:spcAft>
                <a:spcPts val="600"/>
              </a:spcAft>
              <a:buFont typeface="Arial" panose="020B0604020202020204" pitchFamily="34" charset="0"/>
              <a:buChar char="•"/>
            </a:pPr>
            <a:r>
              <a:rPr lang="en-US" sz="2000" dirty="0">
                <a:latin typeface="Calibri" panose="020F0502020204030204" pitchFamily="34" charset="0"/>
              </a:rPr>
              <a:t>Successful of CD initiatives depend on the commitment and consistency  the peoples within the organization to develop, strengthen and maintain their continues performance improvement of organizational cultures</a:t>
            </a:r>
            <a:r>
              <a:rPr lang="en-US" sz="2000" dirty="0" smtClean="0">
                <a:latin typeface="Calibri" panose="020F0502020204030204" pitchFamily="34" charset="0"/>
              </a:rPr>
              <a:t>.</a:t>
            </a:r>
            <a:endParaRPr lang="en-US" sz="2000" dirty="0">
              <a:latin typeface="Calibri" panose="020F0502020204030204" pitchFamily="34" charset="0"/>
            </a:endParaRPr>
          </a:p>
          <a:p>
            <a:pPr marL="268288" indent="-268288">
              <a:spcAft>
                <a:spcPts val="600"/>
              </a:spcAft>
              <a:buFont typeface="Arial" panose="020B0604020202020204" pitchFamily="34" charset="0"/>
              <a:buChar char="•"/>
            </a:pPr>
            <a:r>
              <a:rPr lang="en-US" sz="2000" dirty="0" smtClean="0">
                <a:latin typeface="Calibri" panose="020F0502020204030204" pitchFamily="34" charset="0"/>
              </a:rPr>
              <a:t>Driving forces required in implementing CD programs consists of:</a:t>
            </a:r>
          </a:p>
          <a:p>
            <a:pPr marL="725488" lvl="1" indent="-268288">
              <a:spcAft>
                <a:spcPts val="600"/>
              </a:spcAft>
              <a:buFont typeface="Arial" panose="020B0604020202020204" pitchFamily="34" charset="0"/>
              <a:buChar char="•"/>
            </a:pPr>
            <a:r>
              <a:rPr lang="en-US" sz="2000" dirty="0" smtClean="0">
                <a:latin typeface="Calibri" panose="020F0502020204030204" pitchFamily="34" charset="0"/>
              </a:rPr>
              <a:t>Political Government support and appropriate institutional and legal frameworks,</a:t>
            </a:r>
          </a:p>
          <a:p>
            <a:pPr marL="725488" lvl="1" indent="-268288">
              <a:spcAft>
                <a:spcPts val="600"/>
              </a:spcAft>
              <a:buFont typeface="Arial" panose="020B0604020202020204" pitchFamily="34" charset="0"/>
              <a:buChar char="•"/>
            </a:pPr>
            <a:r>
              <a:rPr lang="en-US" sz="2000" dirty="0" smtClean="0">
                <a:latin typeface="Calibri" panose="020F0502020204030204" pitchFamily="34" charset="0"/>
              </a:rPr>
              <a:t>Strong transformational leadership to </a:t>
            </a:r>
            <a:r>
              <a:rPr lang="en-US" sz="2000" dirty="0">
                <a:latin typeface="Calibri" panose="020F0502020204030204" pitchFamily="34" charset="0"/>
              </a:rPr>
              <a:t>build willingness and </a:t>
            </a:r>
            <a:r>
              <a:rPr lang="en-US" sz="2000" dirty="0" smtClean="0">
                <a:latin typeface="Calibri" panose="020F0502020204030204" pitchFamily="34" charset="0"/>
              </a:rPr>
              <a:t>ownership of CD programs, to build their spirits and cultures and to unify their minds and eagerness in achieving successfully their common goals. </a:t>
            </a:r>
          </a:p>
          <a:p>
            <a:pPr marL="285750" lvl="0" indent="-285750">
              <a:spcAft>
                <a:spcPts val="600"/>
              </a:spcAft>
              <a:buFont typeface="Arial" panose="020B0604020202020204" pitchFamily="34" charset="0"/>
              <a:buChar char="•"/>
            </a:pPr>
            <a:r>
              <a:rPr lang="en-US" sz="2000" dirty="0" smtClean="0">
                <a:latin typeface="Calibri" panose="020F0502020204030204" pitchFamily="34" charset="0"/>
              </a:rPr>
              <a:t>PJT </a:t>
            </a:r>
            <a:r>
              <a:rPr lang="en-US" sz="2000" dirty="0" smtClean="0">
                <a:latin typeface="Calibri" panose="020F0502020204030204" pitchFamily="34" charset="0"/>
              </a:rPr>
              <a:t>I implement their </a:t>
            </a:r>
            <a:r>
              <a:rPr lang="en-US" sz="2000" dirty="0" smtClean="0">
                <a:latin typeface="Calibri" panose="020F0502020204030204" pitchFamily="34" charset="0"/>
              </a:rPr>
              <a:t>CD’s programs consistently </a:t>
            </a:r>
            <a:r>
              <a:rPr lang="en-US" sz="2000" dirty="0">
                <a:latin typeface="Calibri" panose="020F0502020204030204" pitchFamily="34" charset="0"/>
              </a:rPr>
              <a:t>supported by solid team works, dedicated staffs, “</a:t>
            </a:r>
            <a:r>
              <a:rPr lang="en-US" sz="2000" dirty="0" err="1">
                <a:latin typeface="Calibri" panose="020F0502020204030204" pitchFamily="34" charset="0"/>
              </a:rPr>
              <a:t>Brantas</a:t>
            </a:r>
            <a:r>
              <a:rPr lang="en-US" sz="2000" dirty="0">
                <a:latin typeface="Calibri" panose="020F0502020204030204" pitchFamily="34" charset="0"/>
              </a:rPr>
              <a:t> Spirit</a:t>
            </a:r>
            <a:r>
              <a:rPr lang="en-US" sz="2000" dirty="0">
                <a:latin typeface="Calibri" panose="020F0502020204030204" pitchFamily="34" charset="0"/>
              </a:rPr>
              <a:t>” (a “3-Cs” spirit: </a:t>
            </a:r>
            <a:r>
              <a:rPr lang="en-US" sz="2000" i="1" dirty="0">
                <a:latin typeface="Calibri" panose="020F0502020204030204" pitchFamily="34" charset="0"/>
              </a:rPr>
              <a:t>creative, </a:t>
            </a:r>
            <a:r>
              <a:rPr lang="en-US" sz="2000" i="1" dirty="0" smtClean="0">
                <a:latin typeface="Calibri" panose="020F0502020204030204" pitchFamily="34" charset="0"/>
              </a:rPr>
              <a:t>cooperative </a:t>
            </a:r>
            <a:r>
              <a:rPr lang="en-US" sz="2000" i="1" dirty="0">
                <a:latin typeface="Calibri" panose="020F0502020204030204" pitchFamily="34" charset="0"/>
              </a:rPr>
              <a:t>and confident spirit</a:t>
            </a:r>
            <a:r>
              <a:rPr lang="en-US" sz="2000" dirty="0">
                <a:latin typeface="Calibri" panose="020F0502020204030204" pitchFamily="34" charset="0"/>
              </a:rPr>
              <a:t> to achieve common goals </a:t>
            </a:r>
            <a:r>
              <a:rPr lang="en-US" sz="2000" dirty="0" smtClean="0">
                <a:latin typeface="Calibri" panose="020F0502020204030204" pitchFamily="34" charset="0"/>
              </a:rPr>
              <a:t>successfully) </a:t>
            </a:r>
            <a:r>
              <a:rPr lang="en-US" sz="2000" dirty="0">
                <a:latin typeface="Calibri" panose="020F0502020204030204" pitchFamily="34" charset="0"/>
              </a:rPr>
              <a:t>and culture of continues performance improvement. </a:t>
            </a:r>
            <a:endParaRPr lang="en-US" sz="2000" dirty="0" smtClean="0">
              <a:latin typeface="Calibri" panose="020F0502020204030204" pitchFamily="34" charset="0"/>
            </a:endParaRPr>
          </a:p>
        </p:txBody>
      </p:sp>
      <p:grpSp>
        <p:nvGrpSpPr>
          <p:cNvPr id="27" name="Group 26"/>
          <p:cNvGrpSpPr/>
          <p:nvPr/>
        </p:nvGrpSpPr>
        <p:grpSpPr>
          <a:xfrm>
            <a:off x="107732" y="1771609"/>
            <a:ext cx="1382233" cy="4978292"/>
            <a:chOff x="6629400" y="1727136"/>
            <a:chExt cx="1382233" cy="4978292"/>
          </a:xfrm>
        </p:grpSpPr>
        <p:pic>
          <p:nvPicPr>
            <p:cNvPr id="28"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2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31"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3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lide Number Placeholder 7"/>
          <p:cNvSpPr>
            <a:spLocks noGrp="1"/>
          </p:cNvSpPr>
          <p:nvPr>
            <p:ph type="sldNum" sz="quarter" idx="12"/>
          </p:nvPr>
        </p:nvSpPr>
        <p:spPr/>
        <p:txBody>
          <a:bodyPr/>
          <a:lstStyle/>
          <a:p>
            <a:fld id="{33D6E5A2-EC83-451F-A719-9AC1370DD5CF}" type="slidenum">
              <a:rPr lang="en-US" smtClean="0"/>
              <a:pPr/>
              <a:t>53</a:t>
            </a:fld>
            <a:endParaRPr lang="en-US" dirty="0"/>
          </a:p>
        </p:txBody>
      </p:sp>
      <p:sp>
        <p:nvSpPr>
          <p:cNvPr id="19" name="Title 3"/>
          <p:cNvSpPr txBox="1">
            <a:spLocks/>
          </p:cNvSpPr>
          <p:nvPr/>
        </p:nvSpPr>
        <p:spPr>
          <a:xfrm>
            <a:off x="1905000" y="238125"/>
            <a:ext cx="70104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IV. Conclusions</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(2/3)</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992364898"/>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600200"/>
            <a:ext cx="7391400" cy="5029200"/>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2000" dirty="0" smtClean="0">
                <a:latin typeface="Calibri" panose="020F0502020204030204" pitchFamily="34" charset="0"/>
              </a:rPr>
              <a:t>Continues </a:t>
            </a:r>
            <a:r>
              <a:rPr lang="en-US" sz="2000" dirty="0">
                <a:latin typeface="Calibri" panose="020F0502020204030204" pitchFamily="34" charset="0"/>
              </a:rPr>
              <a:t>improvement culture and customer focus policy help PJT I to gain Government trust and customer satisfaction. It play an important </a:t>
            </a:r>
            <a:r>
              <a:rPr lang="en-US" sz="2000">
                <a:latin typeface="Calibri" panose="020F0502020204030204" pitchFamily="34" charset="0"/>
              </a:rPr>
              <a:t>roles </a:t>
            </a:r>
            <a:r>
              <a:rPr lang="en-US" sz="2000" smtClean="0">
                <a:latin typeface="Calibri" panose="020F0502020204030204" pitchFamily="34" charset="0"/>
              </a:rPr>
              <a:t>in: </a:t>
            </a:r>
            <a:endParaRPr lang="en-US" sz="2000" dirty="0">
              <a:latin typeface="Calibri" panose="020F0502020204030204" pitchFamily="34" charset="0"/>
            </a:endParaRPr>
          </a:p>
          <a:p>
            <a:pPr marL="719138" indent="-342900">
              <a:spcAft>
                <a:spcPts val="0"/>
              </a:spcAft>
              <a:buFont typeface="Courier New" panose="02070309020205020404" pitchFamily="49" charset="0"/>
              <a:buChar char="o"/>
            </a:pPr>
            <a:r>
              <a:rPr lang="en-US" sz="2000" dirty="0">
                <a:latin typeface="Calibri" panose="020F0502020204030204" pitchFamily="34" charset="0"/>
              </a:rPr>
              <a:t>Significant </a:t>
            </a:r>
            <a:r>
              <a:rPr lang="en-US" sz="2000" dirty="0" smtClean="0">
                <a:latin typeface="Calibri" panose="020F0502020204030204" pitchFamily="34" charset="0"/>
              </a:rPr>
              <a:t>increments </a:t>
            </a:r>
            <a:r>
              <a:rPr lang="en-US" sz="2000" dirty="0">
                <a:latin typeface="Calibri" panose="020F0502020204030204" pitchFamily="34" charset="0"/>
              </a:rPr>
              <a:t>of WSF revenue (8.8 X from 2001</a:t>
            </a:r>
            <a:r>
              <a:rPr lang="en-US" sz="2000" dirty="0" smtClean="0">
                <a:latin typeface="Calibri" panose="020F0502020204030204" pitchFamily="34" charset="0"/>
              </a:rPr>
              <a:t>);</a:t>
            </a:r>
          </a:p>
          <a:p>
            <a:pPr marL="719138" indent="-342900">
              <a:spcAft>
                <a:spcPts val="0"/>
              </a:spcAft>
              <a:buFont typeface="Courier New" panose="02070309020205020404" pitchFamily="49" charset="0"/>
              <a:buChar char="o"/>
            </a:pPr>
            <a:r>
              <a:rPr lang="en-US" sz="2000" dirty="0" smtClean="0">
                <a:latin typeface="Calibri" panose="020F0502020204030204" pitchFamily="34" charset="0"/>
              </a:rPr>
              <a:t>Government intention to adopt Corporate Typed RBO as the “</a:t>
            </a:r>
            <a:r>
              <a:rPr lang="en-US" sz="2000" i="1" dirty="0" smtClean="0">
                <a:latin typeface="Calibri" panose="020F0502020204030204" pitchFamily="34" charset="0"/>
              </a:rPr>
              <a:t>end-goals</a:t>
            </a:r>
            <a:r>
              <a:rPr lang="en-US" sz="2000" dirty="0" smtClean="0">
                <a:latin typeface="Calibri" panose="020F0502020204030204" pitchFamily="34" charset="0"/>
              </a:rPr>
              <a:t>” of Indonesian RBOs; and</a:t>
            </a:r>
          </a:p>
          <a:p>
            <a:pPr marL="719138" indent="-342900">
              <a:spcAft>
                <a:spcPts val="0"/>
              </a:spcAft>
              <a:buFont typeface="Courier New" panose="02070309020205020404" pitchFamily="49" charset="0"/>
              <a:buChar char="o"/>
            </a:pPr>
            <a:r>
              <a:rPr lang="en-US" sz="2000" dirty="0" smtClean="0">
                <a:latin typeface="Calibri" panose="020F0502020204030204" pitchFamily="34" charset="0"/>
              </a:rPr>
              <a:t>Government decision to scaling-up </a:t>
            </a:r>
            <a:r>
              <a:rPr lang="en-US" sz="2000" dirty="0">
                <a:latin typeface="Calibri" panose="020F0502020204030204" pitchFamily="34" charset="0"/>
              </a:rPr>
              <a:t>PJT </a:t>
            </a:r>
            <a:r>
              <a:rPr lang="en-US" sz="2000" dirty="0" smtClean="0">
                <a:latin typeface="Calibri" panose="020F0502020204030204" pitchFamily="34" charset="0"/>
              </a:rPr>
              <a:t>to </a:t>
            </a:r>
            <a:r>
              <a:rPr lang="en-US" sz="2000" dirty="0">
                <a:latin typeface="Calibri" panose="020F0502020204030204" pitchFamily="34" charset="0"/>
              </a:rPr>
              <a:t>be National–wide corporate RBO to manage national strategic RB. </a:t>
            </a:r>
            <a:endParaRPr lang="en-US" sz="2000" dirty="0" smtClean="0">
              <a:latin typeface="Calibri" panose="020F0502020204030204" pitchFamily="34" charset="0"/>
            </a:endParaRPr>
          </a:p>
          <a:p>
            <a:pPr marL="717550">
              <a:spcAft>
                <a:spcPts val="600"/>
              </a:spcAft>
            </a:pPr>
            <a:r>
              <a:rPr lang="en-US" sz="2000" dirty="0" smtClean="0">
                <a:latin typeface="Calibri" panose="020F0502020204030204" pitchFamily="34" charset="0"/>
              </a:rPr>
              <a:t>Presidential </a:t>
            </a:r>
            <a:r>
              <a:rPr lang="en-US" sz="2000" dirty="0">
                <a:latin typeface="Calibri" panose="020F0502020204030204" pitchFamily="34" charset="0"/>
              </a:rPr>
              <a:t>Decree 2/2014, PJT I </a:t>
            </a:r>
            <a:r>
              <a:rPr lang="en-US" sz="2000" dirty="0" smtClean="0">
                <a:latin typeface="Calibri" panose="020F0502020204030204" pitchFamily="34" charset="0"/>
              </a:rPr>
              <a:t>manage </a:t>
            </a:r>
            <a:r>
              <a:rPr lang="en-US" sz="2000" dirty="0">
                <a:latin typeface="Calibri" panose="020F0502020204030204" pitchFamily="34" charset="0"/>
              </a:rPr>
              <a:t>WR in 3 other river </a:t>
            </a:r>
            <a:r>
              <a:rPr lang="en-US" sz="2000" dirty="0" smtClean="0">
                <a:latin typeface="Calibri" panose="020F0502020204030204" pitchFamily="34" charset="0"/>
              </a:rPr>
              <a:t>basins </a:t>
            </a:r>
            <a:endParaRPr lang="en-US" sz="2000" dirty="0">
              <a:latin typeface="Calibri" panose="020F0502020204030204" pitchFamily="34" charset="0"/>
            </a:endParaRPr>
          </a:p>
          <a:p>
            <a:pPr marL="285750" lvl="0" indent="-285750">
              <a:spcAft>
                <a:spcPts val="600"/>
              </a:spcAft>
              <a:buFont typeface="Arial" panose="020B0604020202020204" pitchFamily="34" charset="0"/>
              <a:buChar char="•"/>
            </a:pPr>
            <a:r>
              <a:rPr lang="en-US" sz="2000" dirty="0" smtClean="0">
                <a:latin typeface="Calibri" panose="020F0502020204030204" pitchFamily="34" charset="0"/>
              </a:rPr>
              <a:t>External </a:t>
            </a:r>
            <a:r>
              <a:rPr lang="en-US" sz="2000" dirty="0">
                <a:latin typeface="Calibri" panose="020F0502020204030204" pitchFamily="34" charset="0"/>
              </a:rPr>
              <a:t>acknowledgment that “</a:t>
            </a:r>
            <a:r>
              <a:rPr lang="en-US" sz="2000" i="1" dirty="0">
                <a:latin typeface="Calibri" panose="020F0502020204030204" pitchFamily="34" charset="0"/>
              </a:rPr>
              <a:t>PJT I and the </a:t>
            </a:r>
            <a:r>
              <a:rPr lang="en-US" sz="2000" i="1" dirty="0" err="1">
                <a:latin typeface="Calibri" panose="020F0502020204030204" pitchFamily="34" charset="0"/>
              </a:rPr>
              <a:t>Brantas</a:t>
            </a:r>
            <a:r>
              <a:rPr lang="en-US" sz="2000" i="1" dirty="0">
                <a:latin typeface="Calibri" panose="020F0502020204030204" pitchFamily="34" charset="0"/>
              </a:rPr>
              <a:t> basin has turned into a well-known example not only in Indonesia but also in an international context</a:t>
            </a:r>
            <a:r>
              <a:rPr lang="en-US" sz="2000" dirty="0">
                <a:latin typeface="Calibri" panose="020F0502020204030204" pitchFamily="34" charset="0"/>
              </a:rPr>
              <a:t>” (Bhat, Et Al., 2005) has to be used as a modality </a:t>
            </a:r>
            <a:r>
              <a:rPr lang="en-US" sz="2000" dirty="0" smtClean="0">
                <a:latin typeface="Calibri" panose="020F0502020204030204" pitchFamily="34" charset="0"/>
              </a:rPr>
              <a:t>to achieve </a:t>
            </a:r>
            <a:r>
              <a:rPr lang="en-US" sz="2000" dirty="0" smtClean="0">
                <a:latin typeface="Calibri" panose="020F0502020204030204" pitchFamily="34" charset="0"/>
              </a:rPr>
              <a:t>their </a:t>
            </a:r>
            <a:r>
              <a:rPr lang="en-US" sz="2000" dirty="0">
                <a:latin typeface="Calibri" panose="020F0502020204030204" pitchFamily="34" charset="0"/>
              </a:rPr>
              <a:t>vision: “</a:t>
            </a:r>
            <a:r>
              <a:rPr lang="en-US" sz="2000" i="1" dirty="0">
                <a:latin typeface="Calibri" panose="020F0502020204030204" pitchFamily="34" charset="0"/>
              </a:rPr>
              <a:t>To be One of the Best RBO in Asia Pacific by 2025</a:t>
            </a:r>
            <a:r>
              <a:rPr lang="en-US" sz="2000" dirty="0">
                <a:latin typeface="Calibri" panose="020F0502020204030204" pitchFamily="34" charset="0"/>
              </a:rPr>
              <a:t>”.</a:t>
            </a:r>
            <a:r>
              <a:rPr lang="en-US" sz="2000" b="1" dirty="0">
                <a:latin typeface="Calibri" panose="020F0502020204030204" pitchFamily="34" charset="0"/>
              </a:rPr>
              <a:t> </a:t>
            </a:r>
            <a:endParaRPr lang="en-SG" sz="2000" dirty="0">
              <a:latin typeface="Calibri" panose="020F0502020204030204" pitchFamily="34" charset="0"/>
            </a:endParaRPr>
          </a:p>
        </p:txBody>
      </p:sp>
      <p:grpSp>
        <p:nvGrpSpPr>
          <p:cNvPr id="27" name="Group 26"/>
          <p:cNvGrpSpPr/>
          <p:nvPr/>
        </p:nvGrpSpPr>
        <p:grpSpPr>
          <a:xfrm>
            <a:off x="107732" y="1771609"/>
            <a:ext cx="1382233" cy="4978292"/>
            <a:chOff x="6629400" y="1727136"/>
            <a:chExt cx="1382233" cy="4978292"/>
          </a:xfrm>
        </p:grpSpPr>
        <p:pic>
          <p:nvPicPr>
            <p:cNvPr id="28" name="Picture 1042" descr="widas"/>
            <p:cNvPicPr>
              <a:picLocks noChangeAspect="1" noChangeArrowheads="1"/>
            </p:cNvPicPr>
            <p:nvPr/>
          </p:nvPicPr>
          <p:blipFill>
            <a:blip r:embed="rId3" cstate="print">
              <a:lum bright="24000" contrast="12000"/>
            </a:blip>
            <a:srcRect/>
            <a:stretch>
              <a:fillRect/>
            </a:stretch>
          </p:blipFill>
          <p:spPr bwMode="auto">
            <a:xfrm>
              <a:off x="6640032" y="4766831"/>
              <a:ext cx="1371600" cy="935666"/>
            </a:xfrm>
            <a:prstGeom prst="rect">
              <a:avLst/>
            </a:prstGeom>
            <a:solidFill>
              <a:srgbClr val="FF6600"/>
            </a:solidFill>
            <a:ln w="12700">
              <a:solidFill>
                <a:schemeClr val="accent1">
                  <a:lumMod val="75000"/>
                </a:schemeClr>
              </a:solidFill>
              <a:miter lim="800000"/>
              <a:headEnd/>
              <a:tailEnd/>
            </a:ln>
          </p:spPr>
        </p:pic>
        <p:pic>
          <p:nvPicPr>
            <p:cNvPr id="2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1727136"/>
              <a:ext cx="1382233" cy="933541"/>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36" descr="selorj"/>
            <p:cNvPicPr>
              <a:picLocks noChangeAspect="1" noChangeArrowheads="1"/>
            </p:cNvPicPr>
            <p:nvPr/>
          </p:nvPicPr>
          <p:blipFill>
            <a:blip r:embed="rId5" cstate="print">
              <a:lum bright="6000" contrast="12000"/>
            </a:blip>
            <a:srcRect/>
            <a:stretch>
              <a:fillRect/>
            </a:stretch>
          </p:blipFill>
          <p:spPr bwMode="auto">
            <a:xfrm>
              <a:off x="6640033" y="5769762"/>
              <a:ext cx="1371600" cy="935666"/>
            </a:xfrm>
            <a:prstGeom prst="rect">
              <a:avLst/>
            </a:prstGeom>
            <a:solidFill>
              <a:srgbClr val="FFFF00"/>
            </a:solidFill>
            <a:ln w="12700">
              <a:solidFill>
                <a:schemeClr val="accent1">
                  <a:lumMod val="75000"/>
                </a:schemeClr>
              </a:solidFill>
              <a:miter lim="800000"/>
              <a:headEnd/>
              <a:tailEnd/>
            </a:ln>
          </p:spPr>
        </p:pic>
        <p:pic>
          <p:nvPicPr>
            <p:cNvPr id="31" name="Picture 1057" descr="wonorejo"/>
            <p:cNvPicPr preferRelativeResize="0">
              <a:picLocks noChangeArrowheads="1"/>
            </p:cNvPicPr>
            <p:nvPr/>
          </p:nvPicPr>
          <p:blipFill>
            <a:blip r:embed="rId6" cstate="print">
              <a:lum bright="12000"/>
            </a:blip>
            <a:srcRect/>
            <a:stretch>
              <a:fillRect/>
            </a:stretch>
          </p:blipFill>
          <p:spPr bwMode="auto">
            <a:xfrm>
              <a:off x="6629400" y="2732567"/>
              <a:ext cx="1371600" cy="935666"/>
            </a:xfrm>
            <a:prstGeom prst="rect">
              <a:avLst/>
            </a:prstGeom>
            <a:noFill/>
            <a:ln w="12700">
              <a:solidFill>
                <a:schemeClr val="accent1">
                  <a:lumMod val="75000"/>
                </a:schemeClr>
              </a:solidFill>
              <a:miter lim="800000"/>
              <a:headEnd/>
              <a:tailEnd/>
            </a:ln>
          </p:spPr>
        </p:pic>
        <p:pic>
          <p:nvPicPr>
            <p:cNvPr id="3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29400" y="3753898"/>
              <a:ext cx="1371600" cy="9375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Slide Number Placeholder 7"/>
          <p:cNvSpPr>
            <a:spLocks noGrp="1"/>
          </p:cNvSpPr>
          <p:nvPr>
            <p:ph type="sldNum" sz="quarter" idx="12"/>
          </p:nvPr>
        </p:nvSpPr>
        <p:spPr/>
        <p:txBody>
          <a:bodyPr/>
          <a:lstStyle/>
          <a:p>
            <a:fld id="{33D6E5A2-EC83-451F-A719-9AC1370DD5CF}" type="slidenum">
              <a:rPr lang="en-US" smtClean="0"/>
              <a:pPr/>
              <a:t>54</a:t>
            </a:fld>
            <a:endParaRPr lang="en-US" dirty="0"/>
          </a:p>
        </p:txBody>
      </p:sp>
      <p:sp>
        <p:nvSpPr>
          <p:cNvPr id="19" name="Title 3"/>
          <p:cNvSpPr txBox="1">
            <a:spLocks/>
          </p:cNvSpPr>
          <p:nvPr/>
        </p:nvSpPr>
        <p:spPr>
          <a:xfrm>
            <a:off x="1905000" y="238125"/>
            <a:ext cx="7010401"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IV. Conclusions</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US" sz="2400" dirty="0" smtClean="0">
                <a:solidFill>
                  <a:schemeClr val="tx2"/>
                </a:solidFill>
                <a:latin typeface="Calibri" panose="020F0502020204030204" pitchFamily="34" charset="0"/>
              </a:rPr>
              <a:t>(3/3)</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29029291"/>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Bahan Rapat\Bahan Presentasi Menteri\FOTO DIRUT-SPANYOL\DIRUTA.jpg"/>
          <p:cNvPicPr>
            <a:picLocks noChangeAspect="1" noChangeArrowheads="1"/>
          </p:cNvPicPr>
          <p:nvPr/>
        </p:nvPicPr>
        <p:blipFill>
          <a:blip r:embed="rId3" cstate="screen"/>
          <a:srcRect/>
          <a:stretch>
            <a:fillRect/>
          </a:stretch>
        </p:blipFill>
        <p:spPr bwMode="auto">
          <a:xfrm>
            <a:off x="1219200" y="3604458"/>
            <a:ext cx="4712371" cy="2984500"/>
          </a:xfrm>
          <a:prstGeom prst="rect">
            <a:avLst/>
          </a:prstGeom>
          <a:ln>
            <a:noFill/>
          </a:ln>
          <a:effectLst>
            <a:softEdge rad="112500"/>
          </a:effectLst>
        </p:spPr>
      </p:pic>
      <p:pic>
        <p:nvPicPr>
          <p:cNvPr id="9" name="Picture 24" descr="pelajar berdiskusi di alam untuk mengetahui kualitas sungai yang menjadi sumber Kali Brantas"/>
          <p:cNvPicPr>
            <a:picLocks noChangeAspect="1" noChangeArrowheads="1"/>
          </p:cNvPicPr>
          <p:nvPr/>
        </p:nvPicPr>
        <p:blipFill>
          <a:blip r:embed="rId4"/>
          <a:srcRect/>
          <a:stretch>
            <a:fillRect/>
          </a:stretch>
        </p:blipFill>
        <p:spPr bwMode="auto">
          <a:xfrm>
            <a:off x="2590800" y="228600"/>
            <a:ext cx="4343400" cy="3290192"/>
          </a:xfrm>
          <a:prstGeom prst="rect">
            <a:avLst/>
          </a:prstGeom>
          <a:ln>
            <a:noFill/>
          </a:ln>
          <a:effectLst>
            <a:softEdge rad="112500"/>
          </a:effectLst>
        </p:spPr>
      </p:pic>
      <p:pic>
        <p:nvPicPr>
          <p:cNvPr id="10" name="Picture 4" descr="IWRM COVER PRINT 2"/>
          <p:cNvPicPr>
            <a:picLocks noChangeAspect="1" noChangeArrowheads="1"/>
          </p:cNvPicPr>
          <p:nvPr/>
        </p:nvPicPr>
        <p:blipFill>
          <a:blip r:embed="rId5" cstate="screen"/>
          <a:srcRect/>
          <a:stretch>
            <a:fillRect/>
          </a:stretch>
        </p:blipFill>
        <p:spPr bwMode="auto">
          <a:xfrm rot="580359">
            <a:off x="5865020" y="2288502"/>
            <a:ext cx="2945166" cy="422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2" descr="foto batu-gnkpa 038"/>
          <p:cNvPicPr>
            <a:picLocks noChangeAspect="1" noChangeArrowheads="1"/>
          </p:cNvPicPr>
          <p:nvPr/>
        </p:nvPicPr>
        <p:blipFill>
          <a:blip r:embed="rId6" cstate="screen"/>
          <a:srcRect/>
          <a:stretch>
            <a:fillRect/>
          </a:stretch>
        </p:blipFill>
        <p:spPr bwMode="auto">
          <a:xfrm rot="21254247">
            <a:off x="104141" y="1688706"/>
            <a:ext cx="2933321" cy="2222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881987" y="3711714"/>
            <a:ext cx="7380034" cy="707886"/>
          </a:xfrm>
          <a:prstGeom prst="rect">
            <a:avLst/>
          </a:prstGeom>
          <a:noFill/>
        </p:spPr>
        <p:txBody>
          <a:bodyPr wrap="none" lIns="91440" tIns="45720" rIns="91440" bIns="45720">
            <a:spAutoFit/>
          </a:bodyPr>
          <a:lstStyle/>
          <a:p>
            <a:pPr algn="ctr"/>
            <a:r>
              <a:rPr lang="en-US" sz="40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Thank you for your attention</a:t>
            </a:r>
            <a:endParaRPr lang="en-US" sz="40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55</a:t>
            </a:fld>
            <a:endParaRPr lang="en-US" dirty="0"/>
          </a:p>
        </p:txBody>
      </p:sp>
    </p:spTree>
    <p:extLst>
      <p:ext uri="{BB962C8B-B14F-4D97-AF65-F5344CB8AC3E}">
        <p14:creationId xmlns:p14="http://schemas.microsoft.com/office/powerpoint/2010/main" val="37488362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p:cNvSpPr txBox="1">
            <a:spLocks/>
          </p:cNvSpPr>
          <p:nvPr/>
        </p:nvSpPr>
        <p:spPr>
          <a:xfrm>
            <a:off x="2628900" y="238125"/>
            <a:ext cx="6286500"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US" sz="3600" b="1" dirty="0">
                <a:effectLst>
                  <a:outerShdw blurRad="38100" dist="38100" dir="2700000" algn="tl">
                    <a:srgbClr val="000000">
                      <a:alpha val="43137"/>
                    </a:srgbClr>
                  </a:outerShdw>
                </a:effectLst>
                <a:latin typeface="Calibri" panose="020F0502020204030204" pitchFamily="34" charset="0"/>
              </a:rPr>
              <a:t>I. Introduction</a:t>
            </a:r>
          </a:p>
          <a:p>
            <a:pPr marL="568325" indent="-568325" algn="r">
              <a:tabLst>
                <a:tab pos="568325" algn="l"/>
              </a:tabLst>
            </a:pPr>
            <a:r>
              <a:rPr lang="en-US" sz="2800" b="1" dirty="0" smtClean="0">
                <a:solidFill>
                  <a:schemeClr val="tx2"/>
                </a:solidFill>
                <a:latin typeface="Calibri" panose="020F0502020204030204" pitchFamily="34" charset="0"/>
              </a:rPr>
              <a:t>1.3 Capacity Development in RB</a:t>
            </a:r>
            <a:r>
              <a:rPr lang="en-US" sz="2800" dirty="0" smtClean="0">
                <a:solidFill>
                  <a:schemeClr val="tx2"/>
                </a:solidFill>
                <a:latin typeface="Calibri" panose="020F0502020204030204" pitchFamily="34" charset="0"/>
              </a:rPr>
              <a:t>O</a:t>
            </a:r>
          </a:p>
        </p:txBody>
      </p:sp>
      <p:sp>
        <p:nvSpPr>
          <p:cNvPr id="26" name="TextBox 25"/>
          <p:cNvSpPr txBox="1"/>
          <p:nvPr/>
        </p:nvSpPr>
        <p:spPr>
          <a:xfrm>
            <a:off x="1490762" y="1600200"/>
            <a:ext cx="7440404" cy="5454868"/>
          </a:xfrm>
          <a:prstGeom prst="rect">
            <a:avLst/>
          </a:prstGeom>
          <a:noFill/>
        </p:spPr>
        <p:txBody>
          <a:bodyPr wrap="square" rtlCol="0">
            <a:noAutofit/>
          </a:bodyPr>
          <a:lstStyle/>
          <a:p>
            <a:pPr marL="268288" indent="-268288">
              <a:spcAft>
                <a:spcPts val="600"/>
              </a:spcAft>
              <a:buFont typeface="Arial" panose="020B0604020202020204" pitchFamily="34" charset="0"/>
              <a:buChar char="•"/>
            </a:pPr>
            <a:r>
              <a:rPr lang="en-US" sz="2400" dirty="0">
                <a:latin typeface="Calibri" panose="020F0502020204030204" pitchFamily="34" charset="0"/>
              </a:rPr>
              <a:t>Capacity is </a:t>
            </a:r>
            <a:r>
              <a:rPr lang="en-US" sz="2400" dirty="0" smtClean="0">
                <a:latin typeface="Calibri" panose="020F0502020204030204" pitchFamily="34" charset="0"/>
              </a:rPr>
              <a:t>the “</a:t>
            </a:r>
            <a:r>
              <a:rPr lang="en-US" sz="2400" i="1" dirty="0" smtClean="0">
                <a:latin typeface="Calibri" panose="020F0502020204030204" pitchFamily="34" charset="0"/>
              </a:rPr>
              <a:t>capability</a:t>
            </a:r>
            <a:r>
              <a:rPr lang="en-US" sz="2400" dirty="0">
                <a:latin typeface="Calibri" panose="020F0502020204030204" pitchFamily="34" charset="0"/>
              </a:rPr>
              <a:t>" </a:t>
            </a:r>
            <a:r>
              <a:rPr lang="en-US" sz="2400" dirty="0" smtClean="0">
                <a:latin typeface="Calibri" panose="020F0502020204030204" pitchFamily="34" charset="0"/>
              </a:rPr>
              <a:t>to </a:t>
            </a:r>
            <a:r>
              <a:rPr lang="en-US" sz="2400" dirty="0">
                <a:latin typeface="Calibri" panose="020F0502020204030204" pitchFamily="34" charset="0"/>
              </a:rPr>
              <a:t>perform </a:t>
            </a:r>
            <a:r>
              <a:rPr lang="en-US" sz="2400" dirty="0" smtClean="0">
                <a:latin typeface="Calibri" panose="020F0502020204030204" pitchFamily="34" charset="0"/>
              </a:rPr>
              <a:t>functions </a:t>
            </a:r>
            <a:r>
              <a:rPr lang="en-US" sz="2400" dirty="0">
                <a:latin typeface="Calibri" panose="020F0502020204030204" pitchFamily="34" charset="0"/>
              </a:rPr>
              <a:t>efficiently, effectively and </a:t>
            </a:r>
            <a:r>
              <a:rPr lang="en-US" sz="2400" dirty="0" smtClean="0">
                <a:latin typeface="Calibri" panose="020F0502020204030204" pitchFamily="34" charset="0"/>
              </a:rPr>
              <a:t>sustainably;</a:t>
            </a:r>
          </a:p>
          <a:p>
            <a:pPr marL="268288" indent="-268288">
              <a:spcAft>
                <a:spcPts val="600"/>
              </a:spcAft>
              <a:buFont typeface="Arial" panose="020B0604020202020204" pitchFamily="34" charset="0"/>
              <a:buChar char="•"/>
            </a:pPr>
            <a:r>
              <a:rPr lang="en-US" sz="2400" dirty="0" smtClean="0">
                <a:latin typeface="Calibri" panose="020F0502020204030204" pitchFamily="34" charset="0"/>
              </a:rPr>
              <a:t>CD is a </a:t>
            </a:r>
            <a:r>
              <a:rPr lang="en-US" sz="2400" dirty="0">
                <a:latin typeface="Calibri" panose="020F0502020204030204" pitchFamily="34" charset="0"/>
              </a:rPr>
              <a:t>process of transformative </a:t>
            </a:r>
            <a:r>
              <a:rPr lang="en-US" sz="2400" dirty="0" smtClean="0">
                <a:latin typeface="Calibri" panose="020F0502020204030204" pitchFamily="34" charset="0"/>
              </a:rPr>
              <a:t>change. Takes </a:t>
            </a:r>
            <a:r>
              <a:rPr lang="en-US" sz="2400" dirty="0">
                <a:latin typeface="Calibri" panose="020F0502020204030204" pitchFamily="34" charset="0"/>
              </a:rPr>
              <a:t>place </a:t>
            </a:r>
            <a:r>
              <a:rPr lang="en-US" sz="2400" dirty="0" smtClean="0">
                <a:latin typeface="Calibri" panose="020F0502020204030204" pitchFamily="34" charset="0"/>
              </a:rPr>
              <a:t>in a </a:t>
            </a:r>
            <a:r>
              <a:rPr lang="en-US" sz="2400" dirty="0">
                <a:latin typeface="Calibri" panose="020F0502020204030204" pitchFamily="34" charset="0"/>
              </a:rPr>
              <a:t>continuous and complex process. </a:t>
            </a:r>
          </a:p>
          <a:p>
            <a:pPr marL="268288" indent="-268288">
              <a:spcAft>
                <a:spcPts val="600"/>
              </a:spcAft>
              <a:buFont typeface="Arial" panose="020B0604020202020204" pitchFamily="34" charset="0"/>
              <a:buChar char="•"/>
            </a:pPr>
            <a:r>
              <a:rPr lang="en-US" sz="2400" dirty="0" smtClean="0">
                <a:latin typeface="Calibri" panose="020F0502020204030204" pitchFamily="34" charset="0"/>
              </a:rPr>
              <a:t>CD </a:t>
            </a:r>
            <a:r>
              <a:rPr lang="en-US" sz="2400" dirty="0">
                <a:latin typeface="Calibri" panose="020F0502020204030204" pitchFamily="34" charset="0"/>
              </a:rPr>
              <a:t>programs are more successful and </a:t>
            </a:r>
            <a:r>
              <a:rPr lang="en-US" sz="2400" dirty="0" smtClean="0">
                <a:latin typeface="Calibri" panose="020F0502020204030204" pitchFamily="34" charset="0"/>
              </a:rPr>
              <a:t>more </a:t>
            </a:r>
            <a:r>
              <a:rPr lang="en-US" sz="2400" dirty="0">
                <a:latin typeface="Calibri" panose="020F0502020204030204" pitchFamily="34" charset="0"/>
              </a:rPr>
              <a:t>likely to be sustainable when they</a:t>
            </a:r>
            <a:r>
              <a:rPr lang="en-US" sz="2400" i="1" dirty="0">
                <a:latin typeface="Calibri" panose="020F0502020204030204" pitchFamily="34" charset="0"/>
              </a:rPr>
              <a:t> respond to an internal </a:t>
            </a:r>
            <a:r>
              <a:rPr lang="en-US" sz="2400" i="1" dirty="0" smtClean="0">
                <a:latin typeface="Calibri" panose="020F0502020204030204" pitchFamily="34" charset="0"/>
              </a:rPr>
              <a:t>initiative.</a:t>
            </a:r>
            <a:r>
              <a:rPr lang="en-US" sz="2400" dirty="0" smtClean="0">
                <a:latin typeface="Calibri" panose="020F0502020204030204" pitchFamily="34" charset="0"/>
              </a:rPr>
              <a:t> </a:t>
            </a:r>
          </a:p>
          <a:p>
            <a:pPr marL="268288" indent="-268288">
              <a:spcAft>
                <a:spcPts val="600"/>
              </a:spcAft>
              <a:buFont typeface="Arial" panose="020B0604020202020204" pitchFamily="34" charset="0"/>
              <a:buChar char="•"/>
            </a:pPr>
            <a:r>
              <a:rPr lang="en-US" sz="2400" dirty="0">
                <a:latin typeface="Calibri" panose="020F0502020204030204" pitchFamily="34" charset="0"/>
              </a:rPr>
              <a:t>Strong leadership </a:t>
            </a:r>
            <a:r>
              <a:rPr lang="en-US" sz="2400" dirty="0" smtClean="0">
                <a:latin typeface="Calibri" panose="020F0502020204030204" pitchFamily="34" charset="0"/>
              </a:rPr>
              <a:t>is fundamental to </a:t>
            </a:r>
            <a:r>
              <a:rPr lang="en-US" sz="2400" dirty="0">
                <a:latin typeface="Calibri" panose="020F0502020204030204" pitchFamily="34" charset="0"/>
              </a:rPr>
              <a:t>build willingness </a:t>
            </a:r>
            <a:r>
              <a:rPr lang="en-US" sz="2400" dirty="0" smtClean="0">
                <a:latin typeface="Calibri" panose="020F0502020204030204" pitchFamily="34" charset="0"/>
              </a:rPr>
              <a:t>and ownership. Incentives play important </a:t>
            </a:r>
            <a:r>
              <a:rPr lang="en-US" sz="2400" dirty="0">
                <a:latin typeface="Calibri" panose="020F0502020204030204" pitchFamily="34" charset="0"/>
              </a:rPr>
              <a:t>part in transforming capacity into performance. </a:t>
            </a:r>
          </a:p>
          <a:p>
            <a:pPr marL="268288" indent="-268288">
              <a:spcAft>
                <a:spcPts val="600"/>
              </a:spcAft>
              <a:buFont typeface="Arial" panose="020B0604020202020204" pitchFamily="34" charset="0"/>
              <a:buChar char="•"/>
            </a:pPr>
            <a:r>
              <a:rPr lang="en-US" sz="2400" dirty="0">
                <a:latin typeface="Calibri" panose="020F0502020204030204" pitchFamily="34" charset="0"/>
              </a:rPr>
              <a:t>Successful of CD initiatives depend </a:t>
            </a:r>
            <a:r>
              <a:rPr lang="en-US" sz="2400" dirty="0" smtClean="0">
                <a:latin typeface="Calibri" panose="020F0502020204030204" pitchFamily="34" charset="0"/>
              </a:rPr>
              <a:t>also on </a:t>
            </a:r>
            <a:r>
              <a:rPr lang="en-US" sz="2400" dirty="0">
                <a:latin typeface="Calibri" panose="020F0502020204030204" pitchFamily="34" charset="0"/>
              </a:rPr>
              <a:t>the commitment </a:t>
            </a:r>
            <a:r>
              <a:rPr lang="en-US" sz="2400" dirty="0" smtClean="0">
                <a:latin typeface="Calibri" panose="020F0502020204030204" pitchFamily="34" charset="0"/>
              </a:rPr>
              <a:t>and consistency  the peoples within the organization to develop, strengthen </a:t>
            </a:r>
            <a:r>
              <a:rPr lang="en-US" sz="2400" dirty="0">
                <a:latin typeface="Calibri" panose="020F0502020204030204" pitchFamily="34" charset="0"/>
              </a:rPr>
              <a:t>and </a:t>
            </a:r>
            <a:r>
              <a:rPr lang="en-US" sz="2400" dirty="0" smtClean="0">
                <a:latin typeface="Calibri" panose="020F0502020204030204" pitchFamily="34" charset="0"/>
              </a:rPr>
              <a:t>maintain their organization cultures.</a:t>
            </a:r>
            <a:endParaRPr lang="en-SG" sz="2400" i="1"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6</a:t>
            </a:fld>
            <a:endParaRPr lang="en-US" dirty="0"/>
          </a:p>
        </p:txBody>
      </p:sp>
      <p:grpSp>
        <p:nvGrpSpPr>
          <p:cNvPr id="5" name="Group 4"/>
          <p:cNvGrpSpPr/>
          <p:nvPr/>
        </p:nvGrpSpPr>
        <p:grpSpPr>
          <a:xfrm>
            <a:off x="91965" y="1763233"/>
            <a:ext cx="1400570" cy="5002483"/>
            <a:chOff x="3124199" y="1763233"/>
            <a:chExt cx="1400570" cy="5002483"/>
          </a:xfrm>
        </p:grpSpPr>
        <p:pic>
          <p:nvPicPr>
            <p:cNvPr id="7" name="Picture 1039" descr="mrican"/>
            <p:cNvPicPr>
              <a:picLocks noChangeAspect="1" noChangeArrowheads="1"/>
            </p:cNvPicPr>
            <p:nvPr/>
          </p:nvPicPr>
          <p:blipFill>
            <a:blip r:embed="rId3" cstate="print"/>
            <a:srcRect/>
            <a:stretch>
              <a:fillRect/>
            </a:stretch>
          </p:blipFill>
          <p:spPr bwMode="auto">
            <a:xfrm>
              <a:off x="3124199" y="2778930"/>
              <a:ext cx="1400569" cy="937592"/>
            </a:xfrm>
            <a:prstGeom prst="rect">
              <a:avLst/>
            </a:prstGeom>
            <a:solidFill>
              <a:srgbClr val="0000FF"/>
            </a:solidFill>
            <a:ln w="12700">
              <a:solidFill>
                <a:schemeClr val="accent1">
                  <a:lumMod val="75000"/>
                </a:schemeClr>
              </a:solidFill>
              <a:miter lim="800000"/>
              <a:headEnd/>
              <a:tailEnd/>
            </a:ln>
          </p:spPr>
        </p:pic>
        <p:pic>
          <p:nvPicPr>
            <p:cNvPr id="8" name="Picture 41" descr="A:\Lengkb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36605" y="3792730"/>
              <a:ext cx="1388164" cy="933982"/>
            </a:xfrm>
            <a:prstGeom prst="rect">
              <a:avLst/>
            </a:prstGeom>
            <a:solidFill>
              <a:srgbClr val="FF9900"/>
            </a:solidFill>
            <a:ln w="12700">
              <a:solidFill>
                <a:schemeClr val="accent1">
                  <a:lumMod val="75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6549" y="1763233"/>
              <a:ext cx="1398219" cy="932338"/>
            </a:xfrm>
            <a:prstGeom prst="rect">
              <a:avLst/>
            </a:prstGeom>
            <a:noFill/>
            <a:ln w="127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D:\lain-lain\Foto Bendung buat PLTM\BK_JATIMLEREK.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50551" y="4832342"/>
              <a:ext cx="1374218" cy="926786"/>
            </a:xfrm>
            <a:prstGeom prst="rect">
              <a:avLst/>
            </a:prstGeom>
            <a:noFill/>
            <a:ln w="127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45465" y="5835501"/>
              <a:ext cx="1377531" cy="93021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8192240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324601" y="6356350"/>
            <a:ext cx="2133600" cy="365125"/>
          </a:xfrm>
        </p:spPr>
        <p:txBody>
          <a:bodyPr/>
          <a:lstStyle/>
          <a:p>
            <a:fld id="{33D6E5A2-EC83-451F-A719-9AC1370DD5CF}" type="slidenum">
              <a:rPr lang="en-US" smtClean="0"/>
              <a:pPr/>
              <a:t>7</a:t>
            </a:fld>
            <a:endParaRPr lang="en-US" dirty="0"/>
          </a:p>
        </p:txBody>
      </p:sp>
      <p:grpSp>
        <p:nvGrpSpPr>
          <p:cNvPr id="4" name="Group 39"/>
          <p:cNvGrpSpPr>
            <a:grpSpLocks/>
          </p:cNvGrpSpPr>
          <p:nvPr/>
        </p:nvGrpSpPr>
        <p:grpSpPr bwMode="auto">
          <a:xfrm>
            <a:off x="2819400" y="2362200"/>
            <a:ext cx="6324600" cy="4491037"/>
            <a:chOff x="3200400" y="3048000"/>
            <a:chExt cx="6248400" cy="4114800"/>
          </a:xfrm>
        </p:grpSpPr>
        <p:sp>
          <p:nvSpPr>
            <p:cNvPr id="5" name="Rectangle 19"/>
            <p:cNvSpPr>
              <a:spLocks noChangeArrowheads="1"/>
            </p:cNvSpPr>
            <p:nvPr/>
          </p:nvSpPr>
          <p:spPr bwMode="auto">
            <a:xfrm>
              <a:off x="3200400" y="3048000"/>
              <a:ext cx="6248400" cy="4114800"/>
            </a:xfrm>
            <a:prstGeom prst="rect">
              <a:avLst/>
            </a:prstGeom>
            <a:solidFill>
              <a:schemeClr val="bg1"/>
            </a:solidFill>
            <a:ln w="9525" algn="ctr">
              <a:noFill/>
              <a:miter lim="800000"/>
              <a:headEnd/>
              <a:tailEnd/>
            </a:ln>
          </p:spPr>
          <p:txBody>
            <a:bodyPr wrap="none"/>
            <a:lstStyle/>
            <a:p>
              <a:endParaRPr lang="en-US" sz="2000">
                <a:latin typeface="Arial Narrow" pitchFamily="34" charset="0"/>
              </a:endParaRPr>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44628" y="3048000"/>
              <a:ext cx="5237441" cy="4043855"/>
            </a:xfrm>
            <a:prstGeom prst="rect">
              <a:avLst/>
            </a:prstGeom>
            <a:noFill/>
            <a:ln w="9525">
              <a:noFill/>
              <a:miter lim="800000"/>
              <a:headEnd/>
              <a:tailEnd/>
            </a:ln>
          </p:spPr>
        </p:pic>
        <p:sp>
          <p:nvSpPr>
            <p:cNvPr id="8" name="Text Box 16"/>
            <p:cNvSpPr txBox="1">
              <a:spLocks noChangeArrowheads="1"/>
            </p:cNvSpPr>
            <p:nvPr/>
          </p:nvSpPr>
          <p:spPr bwMode="auto">
            <a:xfrm>
              <a:off x="6683994" y="6086809"/>
              <a:ext cx="1031617" cy="236873"/>
            </a:xfrm>
            <a:prstGeom prst="rect">
              <a:avLst/>
            </a:prstGeom>
            <a:noFill/>
            <a:ln w="9525">
              <a:noFill/>
              <a:miter lim="800000"/>
              <a:headEnd/>
              <a:tailEnd/>
            </a:ln>
          </p:spPr>
          <p:txBody>
            <a:bodyPr>
              <a:spAutoFit/>
            </a:bodyPr>
            <a:lstStyle/>
            <a:p>
              <a:pPr algn="ctr">
                <a:lnSpc>
                  <a:spcPct val="90000"/>
                </a:lnSpc>
              </a:pPr>
              <a:r>
                <a:rPr lang="en-US" sz="1200" b="1" dirty="0" err="1" smtClean="0">
                  <a:latin typeface="Arial Narrow" pitchFamily="34" charset="0"/>
                </a:rPr>
                <a:t>Sutami</a:t>
              </a:r>
              <a:r>
                <a:rPr lang="en-US" sz="1200" b="1" dirty="0" smtClean="0">
                  <a:latin typeface="Arial Narrow" pitchFamily="34" charset="0"/>
                </a:rPr>
                <a:t> Dam</a:t>
              </a:r>
              <a:endParaRPr lang="en-US" sz="1200" b="1" dirty="0">
                <a:latin typeface="Arial Narrow" pitchFamily="34" charset="0"/>
              </a:endParaRPr>
            </a:p>
          </p:txBody>
        </p:sp>
        <p:sp>
          <p:nvSpPr>
            <p:cNvPr id="9" name="Text Box 17"/>
            <p:cNvSpPr txBox="1">
              <a:spLocks noChangeArrowheads="1"/>
            </p:cNvSpPr>
            <p:nvPr/>
          </p:nvSpPr>
          <p:spPr bwMode="auto">
            <a:xfrm>
              <a:off x="6763348" y="4816134"/>
              <a:ext cx="982205" cy="253793"/>
            </a:xfrm>
            <a:prstGeom prst="rect">
              <a:avLst/>
            </a:prstGeom>
            <a:noFill/>
            <a:ln w="9525">
              <a:noFill/>
              <a:miter lim="800000"/>
              <a:headEnd/>
              <a:tailEnd/>
            </a:ln>
          </p:spPr>
          <p:txBody>
            <a:bodyPr wrap="none">
              <a:spAutoFit/>
            </a:bodyPr>
            <a:lstStyle/>
            <a:p>
              <a:r>
                <a:rPr lang="en-US" sz="1200" b="1" dirty="0" err="1" smtClean="0">
                  <a:latin typeface="Arial Narrow" pitchFamily="34" charset="0"/>
                </a:rPr>
                <a:t>Selorejo</a:t>
              </a:r>
              <a:r>
                <a:rPr lang="en-US" sz="1200" b="1" dirty="0" smtClean="0">
                  <a:latin typeface="Arial Narrow" pitchFamily="34" charset="0"/>
                </a:rPr>
                <a:t> Dam</a:t>
              </a:r>
              <a:endParaRPr lang="en-US" sz="1200" b="1" dirty="0">
                <a:latin typeface="Arial Narrow" pitchFamily="34" charset="0"/>
              </a:endParaRPr>
            </a:p>
          </p:txBody>
        </p:sp>
        <p:sp>
          <p:nvSpPr>
            <p:cNvPr id="10" name="Text Box 18"/>
            <p:cNvSpPr txBox="1">
              <a:spLocks noChangeArrowheads="1"/>
            </p:cNvSpPr>
            <p:nvPr/>
          </p:nvSpPr>
          <p:spPr bwMode="auto">
            <a:xfrm>
              <a:off x="4995182" y="3771635"/>
              <a:ext cx="1000957" cy="253793"/>
            </a:xfrm>
            <a:prstGeom prst="rect">
              <a:avLst/>
            </a:prstGeom>
            <a:noFill/>
            <a:ln w="9525">
              <a:noFill/>
              <a:miter lim="800000"/>
              <a:headEnd/>
              <a:tailEnd/>
            </a:ln>
          </p:spPr>
          <p:txBody>
            <a:bodyPr>
              <a:spAutoFit/>
            </a:bodyPr>
            <a:lstStyle/>
            <a:p>
              <a:pPr algn="ctr"/>
              <a:r>
                <a:rPr lang="en-US" sz="1200" b="1" dirty="0" err="1" smtClean="0">
                  <a:latin typeface="Arial Narrow" pitchFamily="34" charset="0"/>
                </a:rPr>
                <a:t>Bening</a:t>
              </a:r>
              <a:r>
                <a:rPr lang="en-US" sz="1200" b="1" dirty="0" smtClean="0">
                  <a:latin typeface="Arial Narrow" pitchFamily="34" charset="0"/>
                </a:rPr>
                <a:t> Dam</a:t>
              </a:r>
              <a:endParaRPr lang="en-US" sz="1200" b="1" dirty="0">
                <a:latin typeface="Arial Narrow" pitchFamily="34" charset="0"/>
              </a:endParaRPr>
            </a:p>
          </p:txBody>
        </p:sp>
        <p:sp>
          <p:nvSpPr>
            <p:cNvPr id="11" name="Text Box 19"/>
            <p:cNvSpPr txBox="1">
              <a:spLocks noChangeArrowheads="1"/>
            </p:cNvSpPr>
            <p:nvPr/>
          </p:nvSpPr>
          <p:spPr bwMode="auto">
            <a:xfrm>
              <a:off x="4834380" y="5481935"/>
              <a:ext cx="1076169" cy="253793"/>
            </a:xfrm>
            <a:prstGeom prst="rect">
              <a:avLst/>
            </a:prstGeom>
            <a:noFill/>
            <a:ln w="9525">
              <a:noFill/>
              <a:miter lim="800000"/>
              <a:headEnd/>
              <a:tailEnd/>
            </a:ln>
          </p:spPr>
          <p:txBody>
            <a:bodyPr wrap="square">
              <a:spAutoFit/>
            </a:bodyPr>
            <a:lstStyle/>
            <a:p>
              <a:r>
                <a:rPr lang="en-US" sz="1200" b="1" dirty="0" err="1" smtClean="0">
                  <a:latin typeface="Arial Narrow" pitchFamily="34" charset="0"/>
                </a:rPr>
                <a:t>Wonorejo</a:t>
              </a:r>
              <a:r>
                <a:rPr lang="en-US" sz="1200" b="1" dirty="0" smtClean="0">
                  <a:latin typeface="Arial Narrow" pitchFamily="34" charset="0"/>
                </a:rPr>
                <a:t> Dam</a:t>
              </a:r>
              <a:endParaRPr lang="en-US" sz="1200" b="1" dirty="0">
                <a:latin typeface="Arial Narrow" pitchFamily="34" charset="0"/>
              </a:endParaRPr>
            </a:p>
          </p:txBody>
        </p:sp>
        <p:sp>
          <p:nvSpPr>
            <p:cNvPr id="12" name="Text Box 20"/>
            <p:cNvSpPr txBox="1">
              <a:spLocks noChangeArrowheads="1"/>
            </p:cNvSpPr>
            <p:nvPr/>
          </p:nvSpPr>
          <p:spPr bwMode="auto">
            <a:xfrm>
              <a:off x="7398191" y="5811865"/>
              <a:ext cx="1315123" cy="236873"/>
            </a:xfrm>
            <a:prstGeom prst="rect">
              <a:avLst/>
            </a:prstGeom>
            <a:noFill/>
            <a:ln w="9525">
              <a:noFill/>
              <a:miter lim="800000"/>
              <a:headEnd/>
              <a:tailEnd/>
            </a:ln>
          </p:spPr>
          <p:txBody>
            <a:bodyPr wrap="square">
              <a:spAutoFit/>
            </a:bodyPr>
            <a:lstStyle/>
            <a:p>
              <a:pPr algn="ctr">
                <a:lnSpc>
                  <a:spcPct val="90000"/>
                </a:lnSpc>
              </a:pPr>
              <a:r>
                <a:rPr lang="en-US" sz="1200" b="1" dirty="0" err="1" smtClean="0">
                  <a:latin typeface="Arial Narrow" pitchFamily="34" charset="0"/>
                </a:rPr>
                <a:t>Sengguruh</a:t>
              </a:r>
              <a:r>
                <a:rPr lang="en-US" sz="1200" b="1" dirty="0" smtClean="0">
                  <a:latin typeface="Arial Narrow" pitchFamily="34" charset="0"/>
                </a:rPr>
                <a:t> Dam</a:t>
              </a:r>
              <a:endParaRPr lang="en-US" sz="1200" b="1" dirty="0">
                <a:latin typeface="Arial Narrow" pitchFamily="34" charset="0"/>
              </a:endParaRPr>
            </a:p>
          </p:txBody>
        </p:sp>
        <p:sp>
          <p:nvSpPr>
            <p:cNvPr id="13" name="Text Box 21"/>
            <p:cNvSpPr txBox="1">
              <a:spLocks noChangeArrowheads="1"/>
            </p:cNvSpPr>
            <p:nvPr/>
          </p:nvSpPr>
          <p:spPr bwMode="auto">
            <a:xfrm>
              <a:off x="6128508" y="5693429"/>
              <a:ext cx="1031617" cy="236873"/>
            </a:xfrm>
            <a:prstGeom prst="rect">
              <a:avLst/>
            </a:prstGeom>
            <a:noFill/>
            <a:ln w="9525">
              <a:noFill/>
              <a:miter lim="800000"/>
              <a:headEnd/>
              <a:tailEnd/>
            </a:ln>
          </p:spPr>
          <p:txBody>
            <a:bodyPr>
              <a:spAutoFit/>
            </a:bodyPr>
            <a:lstStyle/>
            <a:p>
              <a:pPr algn="ctr">
                <a:lnSpc>
                  <a:spcPct val="90000"/>
                </a:lnSpc>
              </a:pPr>
              <a:r>
                <a:rPr lang="en-US" sz="1200" b="1" dirty="0" err="1" smtClean="0">
                  <a:latin typeface="Arial Narrow" pitchFamily="34" charset="0"/>
                </a:rPr>
                <a:t>Wlingi</a:t>
              </a:r>
              <a:r>
                <a:rPr lang="en-US" sz="1200" b="1" dirty="0" smtClean="0">
                  <a:latin typeface="Arial Narrow" pitchFamily="34" charset="0"/>
                </a:rPr>
                <a:t> Dam</a:t>
              </a:r>
              <a:endParaRPr lang="en-US" sz="1200" b="1" dirty="0">
                <a:latin typeface="Arial Narrow" pitchFamily="34" charset="0"/>
              </a:endParaRPr>
            </a:p>
          </p:txBody>
        </p:sp>
        <p:sp>
          <p:nvSpPr>
            <p:cNvPr id="14" name="Text Box 22"/>
            <p:cNvSpPr txBox="1">
              <a:spLocks noChangeArrowheads="1"/>
            </p:cNvSpPr>
            <p:nvPr/>
          </p:nvSpPr>
          <p:spPr bwMode="auto">
            <a:xfrm>
              <a:off x="5553513" y="6062302"/>
              <a:ext cx="1031617" cy="236873"/>
            </a:xfrm>
            <a:prstGeom prst="rect">
              <a:avLst/>
            </a:prstGeom>
            <a:noFill/>
            <a:ln w="9525">
              <a:noFill/>
              <a:miter lim="800000"/>
              <a:headEnd/>
              <a:tailEnd/>
            </a:ln>
          </p:spPr>
          <p:txBody>
            <a:bodyPr>
              <a:spAutoFit/>
            </a:bodyPr>
            <a:lstStyle/>
            <a:p>
              <a:pPr algn="ctr">
                <a:lnSpc>
                  <a:spcPct val="90000"/>
                </a:lnSpc>
              </a:pPr>
              <a:r>
                <a:rPr lang="en-US" sz="1200" b="1" dirty="0" err="1" smtClean="0">
                  <a:latin typeface="Arial Narrow" pitchFamily="34" charset="0"/>
                </a:rPr>
                <a:t>Lodoyo</a:t>
              </a:r>
              <a:r>
                <a:rPr lang="en-US" sz="1200" b="1" dirty="0" smtClean="0">
                  <a:latin typeface="Arial Narrow" pitchFamily="34" charset="0"/>
                </a:rPr>
                <a:t> Dam</a:t>
              </a:r>
              <a:endParaRPr lang="en-US" sz="1200" b="1" dirty="0">
                <a:latin typeface="Arial Narrow" pitchFamily="34" charset="0"/>
              </a:endParaRPr>
            </a:p>
          </p:txBody>
        </p:sp>
        <p:sp>
          <p:nvSpPr>
            <p:cNvPr id="15" name="Text Box 17"/>
            <p:cNvSpPr txBox="1">
              <a:spLocks noChangeArrowheads="1"/>
            </p:cNvSpPr>
            <p:nvPr/>
          </p:nvSpPr>
          <p:spPr bwMode="auto">
            <a:xfrm>
              <a:off x="8350074" y="3112294"/>
              <a:ext cx="726481" cy="276999"/>
            </a:xfrm>
            <a:prstGeom prst="rect">
              <a:avLst/>
            </a:prstGeom>
            <a:noFill/>
            <a:ln w="9525">
              <a:noFill/>
              <a:miter lim="800000"/>
              <a:headEnd/>
              <a:tailEnd/>
            </a:ln>
          </p:spPr>
          <p:txBody>
            <a:bodyPr wrap="none">
              <a:spAutoFit/>
            </a:bodyPr>
            <a:lstStyle/>
            <a:p>
              <a:r>
                <a:rPr lang="en-US" sz="1200">
                  <a:solidFill>
                    <a:srgbClr val="FF0000"/>
                  </a:solidFill>
                  <a:latin typeface="Arial Narrow" pitchFamily="34" charset="0"/>
                </a:rPr>
                <a:t>Surabaya</a:t>
              </a:r>
            </a:p>
          </p:txBody>
        </p:sp>
        <p:sp>
          <p:nvSpPr>
            <p:cNvPr id="16" name="Oval 15"/>
            <p:cNvSpPr/>
            <p:nvPr/>
          </p:nvSpPr>
          <p:spPr bwMode="auto">
            <a:xfrm>
              <a:off x="8114190" y="3369469"/>
              <a:ext cx="121328" cy="128588"/>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en-US" sz="2000">
                <a:solidFill>
                  <a:schemeClr val="tx1"/>
                </a:solidFill>
              </a:endParaRPr>
            </a:p>
          </p:txBody>
        </p:sp>
        <p:sp>
          <p:nvSpPr>
            <p:cNvPr id="17" name="Oval 16"/>
            <p:cNvSpPr/>
            <p:nvPr/>
          </p:nvSpPr>
          <p:spPr bwMode="auto">
            <a:xfrm>
              <a:off x="7871534" y="5362575"/>
              <a:ext cx="121328" cy="128588"/>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en-US" sz="2000">
                <a:solidFill>
                  <a:schemeClr val="tx1"/>
                </a:solidFill>
              </a:endParaRPr>
            </a:p>
          </p:txBody>
        </p:sp>
        <p:sp>
          <p:nvSpPr>
            <p:cNvPr id="18" name="Text Box 17"/>
            <p:cNvSpPr txBox="1">
              <a:spLocks noChangeArrowheads="1"/>
            </p:cNvSpPr>
            <p:nvPr/>
          </p:nvSpPr>
          <p:spPr bwMode="auto">
            <a:xfrm>
              <a:off x="7932198" y="5105400"/>
              <a:ext cx="599844" cy="276999"/>
            </a:xfrm>
            <a:prstGeom prst="rect">
              <a:avLst/>
            </a:prstGeom>
            <a:noFill/>
            <a:ln w="9525">
              <a:noFill/>
              <a:miter lim="800000"/>
              <a:headEnd/>
              <a:tailEnd/>
            </a:ln>
          </p:spPr>
          <p:txBody>
            <a:bodyPr wrap="none">
              <a:spAutoFit/>
            </a:bodyPr>
            <a:lstStyle/>
            <a:p>
              <a:r>
                <a:rPr lang="en-US" sz="1200">
                  <a:solidFill>
                    <a:srgbClr val="FF0000"/>
                  </a:solidFill>
                  <a:latin typeface="Arial Narrow" pitchFamily="34" charset="0"/>
                </a:rPr>
                <a:t>Malang</a:t>
              </a:r>
            </a:p>
          </p:txBody>
        </p:sp>
        <p:sp>
          <p:nvSpPr>
            <p:cNvPr id="19" name="Oval 18"/>
            <p:cNvSpPr/>
            <p:nvPr/>
          </p:nvSpPr>
          <p:spPr bwMode="auto">
            <a:xfrm>
              <a:off x="6172940" y="4655344"/>
              <a:ext cx="121328" cy="128588"/>
            </a:xfrm>
            <a:prstGeom prst="ellipse">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a:defRPr/>
              </a:pPr>
              <a:endParaRPr lang="en-US" sz="2000">
                <a:solidFill>
                  <a:schemeClr val="tx1"/>
                </a:solidFill>
              </a:endParaRPr>
            </a:p>
          </p:txBody>
        </p:sp>
        <p:sp>
          <p:nvSpPr>
            <p:cNvPr id="21" name="Text Box 17"/>
            <p:cNvSpPr txBox="1">
              <a:spLocks noChangeArrowheads="1"/>
            </p:cNvSpPr>
            <p:nvPr/>
          </p:nvSpPr>
          <p:spPr bwMode="auto">
            <a:xfrm>
              <a:off x="5990948" y="4398169"/>
              <a:ext cx="506870" cy="276999"/>
            </a:xfrm>
            <a:prstGeom prst="rect">
              <a:avLst/>
            </a:prstGeom>
            <a:noFill/>
            <a:ln w="9525">
              <a:noFill/>
              <a:miter lim="800000"/>
              <a:headEnd/>
              <a:tailEnd/>
            </a:ln>
          </p:spPr>
          <p:txBody>
            <a:bodyPr wrap="none">
              <a:spAutoFit/>
            </a:bodyPr>
            <a:lstStyle/>
            <a:p>
              <a:r>
                <a:rPr lang="en-US" sz="1200">
                  <a:solidFill>
                    <a:srgbClr val="FF0000"/>
                  </a:solidFill>
                  <a:latin typeface="Arial Narrow" pitchFamily="34" charset="0"/>
                </a:rPr>
                <a:t>Kediri</a:t>
              </a:r>
            </a:p>
          </p:txBody>
        </p:sp>
      </p:grpSp>
      <p:sp>
        <p:nvSpPr>
          <p:cNvPr id="22" name="Rectangle 23"/>
          <p:cNvSpPr>
            <a:spLocks noChangeArrowheads="1"/>
          </p:cNvSpPr>
          <p:nvPr/>
        </p:nvSpPr>
        <p:spPr bwMode="auto">
          <a:xfrm>
            <a:off x="54380" y="4343400"/>
            <a:ext cx="4800600" cy="2286000"/>
          </a:xfrm>
          <a:prstGeom prst="rect">
            <a:avLst/>
          </a:prstGeom>
          <a:noFill/>
          <a:ln w="9525">
            <a:noFill/>
            <a:miter lim="800000"/>
            <a:headEnd/>
            <a:tailEnd/>
          </a:ln>
        </p:spPr>
        <p:txBody>
          <a:bodyPr/>
          <a:lstStyle/>
          <a:p>
            <a:pPr marL="228600" indent="-228600">
              <a:lnSpc>
                <a:spcPct val="150000"/>
              </a:lnSpc>
              <a:buClr>
                <a:schemeClr val="tx1"/>
              </a:buClr>
              <a:tabLst>
                <a:tab pos="1717675" algn="l"/>
                <a:tab pos="1939925" algn="l"/>
              </a:tabLst>
            </a:pPr>
            <a:r>
              <a:rPr lang="en-US" sz="1600" b="1" dirty="0">
                <a:latin typeface="Calibri" panose="020F0502020204030204" pitchFamily="34" charset="0"/>
              </a:rPr>
              <a:t>BRANTAS RIVER BASIN, EAST JAVA, INDONESIA</a:t>
            </a:r>
          </a:p>
          <a:p>
            <a:pPr marL="228600" indent="-228600">
              <a:lnSpc>
                <a:spcPct val="150000"/>
              </a:lnSpc>
              <a:buClr>
                <a:schemeClr val="tx1"/>
              </a:buClr>
              <a:buFontTx/>
              <a:buChar char="•"/>
              <a:tabLst>
                <a:tab pos="1970088" algn="l"/>
                <a:tab pos="2065338" algn="l"/>
              </a:tabLst>
            </a:pPr>
            <a:r>
              <a:rPr lang="en-US" sz="1600" dirty="0">
                <a:latin typeface="Calibri" panose="020F0502020204030204" pitchFamily="34" charset="0"/>
              </a:rPr>
              <a:t>Catchment Area	:	11,800 km</a:t>
            </a:r>
            <a:r>
              <a:rPr lang="en-US" sz="1600" baseline="30000" dirty="0">
                <a:latin typeface="Calibri" panose="020F0502020204030204" pitchFamily="34" charset="0"/>
              </a:rPr>
              <a:t>2</a:t>
            </a:r>
            <a:r>
              <a:rPr lang="en-US" sz="1600" dirty="0">
                <a:latin typeface="Calibri" panose="020F0502020204030204" pitchFamily="34" charset="0"/>
              </a:rPr>
              <a:t>  (25% of East Java) </a:t>
            </a:r>
          </a:p>
          <a:p>
            <a:pPr marL="228600" indent="-228600">
              <a:lnSpc>
                <a:spcPct val="150000"/>
              </a:lnSpc>
              <a:buClr>
                <a:schemeClr val="tx1"/>
              </a:buClr>
              <a:buFontTx/>
              <a:buChar char="•"/>
              <a:tabLst>
                <a:tab pos="1970088" algn="l"/>
                <a:tab pos="2065338" algn="l"/>
              </a:tabLst>
            </a:pPr>
            <a:r>
              <a:rPr lang="en-US" sz="1600" dirty="0">
                <a:latin typeface="Calibri" panose="020F0502020204030204" pitchFamily="34" charset="0"/>
              </a:rPr>
              <a:t>Population (2010)	:	15.6 million  (43% of East Java)</a:t>
            </a:r>
          </a:p>
          <a:p>
            <a:pPr marL="228600" indent="-228600">
              <a:lnSpc>
                <a:spcPct val="150000"/>
              </a:lnSpc>
              <a:buClr>
                <a:schemeClr val="tx1"/>
              </a:buClr>
              <a:buFontTx/>
              <a:buChar char="•"/>
              <a:tabLst>
                <a:tab pos="1970088" algn="l"/>
                <a:tab pos="2065338" algn="l"/>
              </a:tabLst>
            </a:pPr>
            <a:r>
              <a:rPr lang="en-US" sz="1600" dirty="0">
                <a:latin typeface="Calibri" panose="020F0502020204030204" pitchFamily="34" charset="0"/>
              </a:rPr>
              <a:t>Annual Rainfall	:	2,000 mm</a:t>
            </a:r>
          </a:p>
          <a:p>
            <a:pPr marL="228600" indent="-228600">
              <a:lnSpc>
                <a:spcPct val="150000"/>
              </a:lnSpc>
              <a:buClr>
                <a:schemeClr val="tx1"/>
              </a:buClr>
              <a:buFontTx/>
              <a:buChar char="•"/>
              <a:tabLst>
                <a:tab pos="1970088" algn="l"/>
                <a:tab pos="2065338" algn="l"/>
              </a:tabLst>
            </a:pPr>
            <a:r>
              <a:rPr lang="en-US" sz="1600" dirty="0">
                <a:latin typeface="Calibri" panose="020F0502020204030204" pitchFamily="34" charset="0"/>
              </a:rPr>
              <a:t>Annual Runoff	:	11.8 billion m</a:t>
            </a:r>
            <a:r>
              <a:rPr lang="en-US" sz="1600" baseline="30000" dirty="0">
                <a:latin typeface="Calibri" panose="020F0502020204030204" pitchFamily="34" charset="0"/>
              </a:rPr>
              <a:t>3</a:t>
            </a:r>
            <a:endParaRPr lang="en-US" sz="1600" dirty="0">
              <a:latin typeface="Calibri" panose="020F0502020204030204" pitchFamily="34" charset="0"/>
            </a:endParaRPr>
          </a:p>
          <a:p>
            <a:pPr marL="228600" indent="-228600">
              <a:lnSpc>
                <a:spcPct val="150000"/>
              </a:lnSpc>
              <a:buClr>
                <a:schemeClr val="tx1"/>
              </a:buClr>
              <a:buFontTx/>
              <a:buChar char="•"/>
              <a:tabLst>
                <a:tab pos="1970088" algn="l"/>
                <a:tab pos="2065338" algn="l"/>
              </a:tabLst>
            </a:pPr>
            <a:r>
              <a:rPr lang="en-US" sz="1600" dirty="0">
                <a:latin typeface="Calibri" panose="020F0502020204030204" pitchFamily="34" charset="0"/>
              </a:rPr>
              <a:t>Mainstream Length	:	320 km </a:t>
            </a:r>
          </a:p>
        </p:txBody>
      </p:sp>
      <p:pic>
        <p:nvPicPr>
          <p:cNvPr id="23" name="Picture 5" descr="C:\boby\Workshop\Petdasind.JPG"/>
          <p:cNvPicPr>
            <a:picLocks noChangeAspect="1" noChangeArrowheads="1"/>
          </p:cNvPicPr>
          <p:nvPr/>
        </p:nvPicPr>
        <p:blipFill>
          <a:blip r:embed="rId4"/>
          <a:srcRect/>
          <a:stretch>
            <a:fillRect/>
          </a:stretch>
        </p:blipFill>
        <p:spPr bwMode="auto">
          <a:xfrm>
            <a:off x="304800" y="1725613"/>
            <a:ext cx="3898900" cy="2279650"/>
          </a:xfrm>
          <a:prstGeom prst="rect">
            <a:avLst/>
          </a:prstGeom>
          <a:solidFill>
            <a:schemeClr val="bg1"/>
          </a:solidFill>
          <a:ln w="38100">
            <a:solidFill>
              <a:srgbClr val="0070C0"/>
            </a:solidFill>
            <a:miter lim="800000"/>
            <a:headEnd/>
            <a:tailEnd/>
          </a:ln>
        </p:spPr>
      </p:pic>
      <p:sp>
        <p:nvSpPr>
          <p:cNvPr id="24" name="Rounded Rectangular Callout 37"/>
          <p:cNvSpPr>
            <a:spLocks noChangeArrowheads="1"/>
          </p:cNvSpPr>
          <p:nvPr/>
        </p:nvSpPr>
        <p:spPr bwMode="auto">
          <a:xfrm>
            <a:off x="2057400" y="3200400"/>
            <a:ext cx="533400" cy="457200"/>
          </a:xfrm>
          <a:prstGeom prst="wedgeRoundRectCallout">
            <a:avLst>
              <a:gd name="adj1" fmla="val -4282"/>
              <a:gd name="adj2" fmla="val 149866"/>
              <a:gd name="adj3" fmla="val 16667"/>
            </a:avLst>
          </a:prstGeom>
          <a:noFill/>
          <a:ln w="28575" algn="ctr">
            <a:solidFill>
              <a:srgbClr val="FF0000"/>
            </a:solidFill>
            <a:miter lim="800000"/>
            <a:headEnd/>
            <a:tailEnd/>
          </a:ln>
        </p:spPr>
        <p:txBody>
          <a:bodyPr wrap="none"/>
          <a:lstStyle/>
          <a:p>
            <a:endParaRPr lang="en-US" sz="2400">
              <a:latin typeface="Tahoma" pitchFamily="34" charset="0"/>
            </a:endParaRPr>
          </a:p>
        </p:txBody>
      </p:sp>
      <p:sp>
        <p:nvSpPr>
          <p:cNvPr id="25" name="Title 3"/>
          <p:cNvSpPr txBox="1">
            <a:spLocks/>
          </p:cNvSpPr>
          <p:nvPr/>
        </p:nvSpPr>
        <p:spPr>
          <a:xfrm>
            <a:off x="1583668" y="238125"/>
            <a:ext cx="733173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.1. </a:t>
            </a:r>
            <a:r>
              <a:rPr lang="en-US" sz="2800" b="1" dirty="0" smtClean="0">
                <a:solidFill>
                  <a:schemeClr val="tx2"/>
                </a:solidFill>
                <a:latin typeface="Calibri" panose="020F0502020204030204" pitchFamily="34" charset="0"/>
              </a:rPr>
              <a:t>Water Resources Development</a:t>
            </a:r>
          </a:p>
          <a:p>
            <a:pPr marL="568325" indent="-568325" algn="r">
              <a:tabLst>
                <a:tab pos="568325" algn="l"/>
              </a:tabLst>
            </a:pPr>
            <a:r>
              <a:rPr lang="en-US" sz="2400" dirty="0" smtClean="0">
                <a:solidFill>
                  <a:schemeClr val="tx2"/>
                </a:solidFill>
                <a:latin typeface="Calibri" panose="020F0502020204030204" pitchFamily="34" charset="0"/>
              </a:rPr>
              <a:t>(1/3)</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382719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7074" y="4800600"/>
            <a:ext cx="8763000" cy="1936532"/>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400" dirty="0">
                <a:latin typeface="Calibri" panose="020F0502020204030204" pitchFamily="34" charset="0"/>
              </a:rPr>
              <a:t>Modern WRM in </a:t>
            </a:r>
            <a:r>
              <a:rPr lang="en-US" sz="2400" dirty="0" err="1">
                <a:latin typeface="Calibri" panose="020F0502020204030204" pitchFamily="34" charset="0"/>
              </a:rPr>
              <a:t>Brantas</a:t>
            </a:r>
            <a:r>
              <a:rPr lang="en-US" sz="2400" dirty="0">
                <a:latin typeface="Calibri" panose="020F0502020204030204" pitchFamily="34" charset="0"/>
              </a:rPr>
              <a:t> RB was introduced after </a:t>
            </a:r>
            <a:r>
              <a:rPr lang="en-US" sz="2400" dirty="0" err="1">
                <a:latin typeface="Calibri" panose="020F0502020204030204" pitchFamily="34" charset="0"/>
              </a:rPr>
              <a:t>GoI</a:t>
            </a:r>
            <a:r>
              <a:rPr lang="en-US" sz="2400" dirty="0">
                <a:latin typeface="Calibri" panose="020F0502020204030204" pitchFamily="34" charset="0"/>
              </a:rPr>
              <a:t> requested </a:t>
            </a:r>
            <a:r>
              <a:rPr lang="en-US" sz="2400" dirty="0" err="1">
                <a:latin typeface="Calibri" panose="020F0502020204030204" pitchFamily="34" charset="0"/>
              </a:rPr>
              <a:t>GoJ</a:t>
            </a:r>
            <a:r>
              <a:rPr lang="en-US" sz="2400" dirty="0">
                <a:latin typeface="Calibri" panose="020F0502020204030204" pitchFamily="34" charset="0"/>
              </a:rPr>
              <a:t> to prepare a comprehensive WRD Plan (1960) based on “</a:t>
            </a:r>
            <a:r>
              <a:rPr lang="en-US" sz="2400" b="1" dirty="0">
                <a:latin typeface="Calibri" panose="020F0502020204030204" pitchFamily="34" charset="0"/>
              </a:rPr>
              <a:t>One River – One Plan – One Management</a:t>
            </a:r>
            <a:r>
              <a:rPr lang="en-US" sz="2400" dirty="0" smtClean="0">
                <a:latin typeface="Calibri" panose="020F0502020204030204" pitchFamily="34" charset="0"/>
              </a:rPr>
              <a:t>”. </a:t>
            </a:r>
          </a:p>
          <a:p>
            <a:pPr marL="342900" indent="-342900">
              <a:spcAft>
                <a:spcPts val="600"/>
              </a:spcAft>
              <a:buFont typeface="Arial" panose="020B0604020202020204" pitchFamily="34" charset="0"/>
              <a:buChar char="•"/>
            </a:pPr>
            <a:r>
              <a:rPr lang="en-US" sz="2400" dirty="0" smtClean="0">
                <a:latin typeface="Calibri" panose="020F0502020204030204" pitchFamily="34" charset="0"/>
              </a:rPr>
              <a:t>The plan was reviewed </a:t>
            </a:r>
            <a:r>
              <a:rPr lang="en-US" sz="2400" dirty="0">
                <a:latin typeface="Calibri" panose="020F0502020204030204" pitchFamily="34" charset="0"/>
              </a:rPr>
              <a:t>periodically</a:t>
            </a:r>
            <a:r>
              <a:rPr lang="en-US" sz="2400" dirty="0" smtClean="0">
                <a:latin typeface="Calibri" panose="020F0502020204030204" pitchFamily="34" charset="0"/>
              </a:rPr>
              <a:t> </a:t>
            </a:r>
            <a:r>
              <a:rPr lang="en-US" sz="2400" dirty="0">
                <a:latin typeface="Calibri" panose="020F0502020204030204" pitchFamily="34" charset="0"/>
              </a:rPr>
              <a:t>to </a:t>
            </a:r>
            <a:r>
              <a:rPr lang="en-US" sz="2400" dirty="0" smtClean="0">
                <a:latin typeface="Calibri" panose="020F0502020204030204" pitchFamily="34" charset="0"/>
              </a:rPr>
              <a:t>be updated accordance </a:t>
            </a:r>
            <a:r>
              <a:rPr lang="en-US" sz="2400" dirty="0">
                <a:latin typeface="Calibri" panose="020F0502020204030204" pitchFamily="34" charset="0"/>
              </a:rPr>
              <a:t>to </a:t>
            </a:r>
            <a:r>
              <a:rPr lang="en-US" sz="2400" dirty="0" smtClean="0">
                <a:latin typeface="Calibri" panose="020F0502020204030204" pitchFamily="34" charset="0"/>
              </a:rPr>
              <a:t>basin </a:t>
            </a:r>
            <a:r>
              <a:rPr lang="en-US" sz="2400" dirty="0">
                <a:latin typeface="Calibri" panose="020F0502020204030204" pitchFamily="34" charset="0"/>
              </a:rPr>
              <a:t>emerging issues and national development </a:t>
            </a:r>
            <a:r>
              <a:rPr lang="en-US" sz="2400" dirty="0" smtClean="0">
                <a:latin typeface="Calibri" panose="020F0502020204030204" pitchFamily="34" charset="0"/>
              </a:rPr>
              <a:t>requirements.</a:t>
            </a:r>
            <a:endParaRPr lang="en-US" sz="2400" dirty="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33D6E5A2-EC83-451F-A719-9AC1370DD5CF}" type="slidenum">
              <a:rPr lang="en-US" smtClean="0"/>
              <a:pPr/>
              <a:t>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11" y="1371600"/>
            <a:ext cx="6615726" cy="3549869"/>
          </a:xfrm>
          <a:prstGeom prst="rect">
            <a:avLst/>
          </a:prstGeom>
          <a:noFill/>
          <a:ln>
            <a:noFill/>
          </a:ln>
          <a:effectLst/>
          <a:extLst/>
        </p:spPr>
      </p:pic>
      <p:sp>
        <p:nvSpPr>
          <p:cNvPr id="7" name="Title 3"/>
          <p:cNvSpPr txBox="1">
            <a:spLocks/>
          </p:cNvSpPr>
          <p:nvPr/>
        </p:nvSpPr>
        <p:spPr>
          <a:xfrm>
            <a:off x="1583668" y="238125"/>
            <a:ext cx="733173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.1. </a:t>
            </a:r>
            <a:r>
              <a:rPr lang="en-US" sz="2800" b="1" dirty="0" smtClean="0">
                <a:solidFill>
                  <a:schemeClr val="tx2"/>
                </a:solidFill>
                <a:latin typeface="Calibri" panose="020F0502020204030204" pitchFamily="34" charset="0"/>
              </a:rPr>
              <a:t>Water Resources Development</a:t>
            </a:r>
          </a:p>
          <a:p>
            <a:pPr marL="568325" indent="-568325" algn="r">
              <a:tabLst>
                <a:tab pos="568325" algn="l"/>
              </a:tabLst>
            </a:pPr>
            <a:r>
              <a:rPr lang="en-US" sz="2400" dirty="0" smtClean="0">
                <a:solidFill>
                  <a:schemeClr val="tx2"/>
                </a:solidFill>
                <a:latin typeface="Calibri" panose="020F0502020204030204" pitchFamily="34" charset="0"/>
              </a:rPr>
              <a:t>(2/3)</a:t>
            </a:r>
            <a:endParaRPr lang="en-US"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1046939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D6E5A2-EC83-451F-A719-9AC1370DD5CF}" type="slidenum">
              <a:rPr lang="en-US" smtClean="0"/>
              <a:pPr/>
              <a:t>9</a:t>
            </a:fld>
            <a:endParaRPr lang="en-US" dirty="0"/>
          </a:p>
        </p:txBody>
      </p:sp>
      <p:sp>
        <p:nvSpPr>
          <p:cNvPr id="23" name="Title 3"/>
          <p:cNvSpPr txBox="1">
            <a:spLocks/>
          </p:cNvSpPr>
          <p:nvPr/>
        </p:nvSpPr>
        <p:spPr>
          <a:xfrm>
            <a:off x="1583668" y="238125"/>
            <a:ext cx="7331733" cy="136207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marL="568325" indent="-568325" algn="r">
              <a:tabLst>
                <a:tab pos="568325" algn="l"/>
              </a:tabLst>
            </a:pPr>
            <a:r>
              <a:rPr lang="en-GB" sz="3600" b="1" dirty="0" smtClean="0">
                <a:effectLst>
                  <a:outerShdw blurRad="38100" dist="38100" dir="2700000" algn="tl">
                    <a:srgbClr val="000000">
                      <a:alpha val="43137"/>
                    </a:srgbClr>
                  </a:outerShdw>
                </a:effectLst>
                <a:latin typeface="Calibri" panose="020F0502020204030204" pitchFamily="34" charset="0"/>
              </a:rPr>
              <a:t>II. </a:t>
            </a:r>
            <a:r>
              <a:rPr lang="en-GB" sz="3600" b="1" dirty="0" err="1" smtClean="0">
                <a:effectLst>
                  <a:outerShdw blurRad="38100" dist="38100" dir="2700000" algn="tl">
                    <a:srgbClr val="000000">
                      <a:alpha val="43137"/>
                    </a:srgbClr>
                  </a:outerShdw>
                </a:effectLst>
                <a:latin typeface="Calibri" panose="020F0502020204030204" pitchFamily="34" charset="0"/>
              </a:rPr>
              <a:t>Brantas</a:t>
            </a:r>
            <a:r>
              <a:rPr lang="en-GB" sz="3600" b="1" dirty="0" smtClean="0">
                <a:effectLst>
                  <a:outerShdw blurRad="38100" dist="38100" dir="2700000" algn="tl">
                    <a:srgbClr val="000000">
                      <a:alpha val="43137"/>
                    </a:srgbClr>
                  </a:outerShdw>
                </a:effectLst>
                <a:latin typeface="Calibri" panose="020F0502020204030204" pitchFamily="34" charset="0"/>
              </a:rPr>
              <a:t> RB during </a:t>
            </a:r>
            <a:r>
              <a:rPr lang="en-GB" sz="3600" b="1" dirty="0" err="1" smtClean="0">
                <a:effectLst>
                  <a:outerShdw blurRad="38100" dist="38100" dir="2700000" algn="tl">
                    <a:srgbClr val="000000">
                      <a:alpha val="43137"/>
                    </a:srgbClr>
                  </a:outerShdw>
                </a:effectLst>
                <a:latin typeface="Calibri" panose="020F0502020204030204" pitchFamily="34" charset="0"/>
              </a:rPr>
              <a:t>Develoment</a:t>
            </a:r>
            <a:r>
              <a:rPr lang="en-GB" sz="3600" b="1" dirty="0" smtClean="0">
                <a:effectLst>
                  <a:outerShdw blurRad="38100" dist="38100" dir="2700000" algn="tl">
                    <a:srgbClr val="000000">
                      <a:alpha val="43137"/>
                    </a:srgbClr>
                  </a:outerShdw>
                </a:effectLst>
                <a:latin typeface="Calibri" panose="020F0502020204030204" pitchFamily="34" charset="0"/>
              </a:rPr>
              <a:t> Era</a:t>
            </a:r>
            <a:endParaRPr lang="en-US" sz="3600" b="1" dirty="0">
              <a:effectLst>
                <a:outerShdw blurRad="38100" dist="38100" dir="2700000" algn="tl">
                  <a:srgbClr val="000000">
                    <a:alpha val="43137"/>
                  </a:srgbClr>
                </a:outerShdw>
              </a:effectLst>
              <a:latin typeface="Calibri" panose="020F0502020204030204" pitchFamily="34" charset="0"/>
            </a:endParaRPr>
          </a:p>
          <a:p>
            <a:pPr marL="568325" indent="-568325" algn="r">
              <a:tabLst>
                <a:tab pos="568325" algn="l"/>
              </a:tabLst>
            </a:pPr>
            <a:r>
              <a:rPr lang="en-GB" sz="2800" b="1" dirty="0">
                <a:solidFill>
                  <a:schemeClr val="tx2"/>
                </a:solidFill>
                <a:latin typeface="Calibri" panose="020F0502020204030204" pitchFamily="34" charset="0"/>
              </a:rPr>
              <a:t>2</a:t>
            </a:r>
            <a:r>
              <a:rPr lang="en-GB" sz="2800" b="1" dirty="0" smtClean="0">
                <a:solidFill>
                  <a:schemeClr val="tx2"/>
                </a:solidFill>
                <a:latin typeface="Calibri" panose="020F0502020204030204" pitchFamily="34" charset="0"/>
              </a:rPr>
              <a:t>.1. </a:t>
            </a:r>
            <a:r>
              <a:rPr lang="en-US" sz="2800" b="1" dirty="0" smtClean="0">
                <a:solidFill>
                  <a:schemeClr val="tx2"/>
                </a:solidFill>
                <a:latin typeface="Calibri" panose="020F0502020204030204" pitchFamily="34" charset="0"/>
              </a:rPr>
              <a:t>Water Resources Development</a:t>
            </a:r>
          </a:p>
          <a:p>
            <a:pPr marL="568325" indent="-568325" algn="r">
              <a:tabLst>
                <a:tab pos="568325" algn="l"/>
              </a:tabLst>
            </a:pPr>
            <a:r>
              <a:rPr lang="en-US" sz="2400" dirty="0" smtClean="0">
                <a:solidFill>
                  <a:schemeClr val="tx2"/>
                </a:solidFill>
                <a:latin typeface="Calibri" panose="020F0502020204030204" pitchFamily="34" charset="0"/>
              </a:rPr>
              <a:t>(3/3)</a:t>
            </a:r>
            <a:endParaRPr lang="en-US" sz="1600" dirty="0">
              <a:solidFill>
                <a:schemeClr val="tx2"/>
              </a:solidFill>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752600"/>
            <a:ext cx="6895497" cy="462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20910" y="1758207"/>
            <a:ext cx="2141483" cy="4506662"/>
          </a:xfrm>
          <a:prstGeom prst="rect">
            <a:avLst/>
          </a:prstGeom>
          <a:noFill/>
        </p:spPr>
        <p:txBody>
          <a:bodyPr wrap="square" rtlCol="0">
            <a:noAutofit/>
          </a:bodyPr>
          <a:lstStyle/>
          <a:p>
            <a:pPr marL="177800" indent="-177800">
              <a:spcAft>
                <a:spcPts val="600"/>
              </a:spcAft>
              <a:buFont typeface="Arial" panose="020B0604020202020204" pitchFamily="34" charset="0"/>
              <a:buChar char="•"/>
            </a:pPr>
            <a:r>
              <a:rPr lang="en-US" sz="2000" dirty="0" smtClean="0">
                <a:latin typeface="Calibri" panose="020F0502020204030204" pitchFamily="34" charset="0"/>
              </a:rPr>
              <a:t>7 dams &amp; reservoirs</a:t>
            </a:r>
            <a:r>
              <a:rPr lang="en-US" sz="2000" dirty="0">
                <a:latin typeface="Calibri" panose="020F0502020204030204" pitchFamily="34" charset="0"/>
              </a:rPr>
              <a:t>, </a:t>
            </a:r>
            <a:endParaRPr lang="en-US" sz="2000" dirty="0" smtClean="0">
              <a:latin typeface="Calibri" panose="020F0502020204030204" pitchFamily="34" charset="0"/>
            </a:endParaRPr>
          </a:p>
          <a:p>
            <a:pPr marL="177800" indent="-177800">
              <a:spcAft>
                <a:spcPts val="600"/>
              </a:spcAft>
              <a:buFont typeface="Arial" panose="020B0604020202020204" pitchFamily="34" charset="0"/>
              <a:buChar char="•"/>
            </a:pPr>
            <a:r>
              <a:rPr lang="en-US" sz="2000" dirty="0" smtClean="0">
                <a:latin typeface="Calibri" panose="020F0502020204030204" pitchFamily="34" charset="0"/>
              </a:rPr>
              <a:t>6 </a:t>
            </a:r>
            <a:r>
              <a:rPr lang="en-US" sz="2000" dirty="0">
                <a:latin typeface="Calibri" panose="020F0502020204030204" pitchFamily="34" charset="0"/>
              </a:rPr>
              <a:t>barrages and gates, </a:t>
            </a:r>
            <a:endParaRPr lang="en-US" sz="2000" dirty="0" smtClean="0">
              <a:latin typeface="Calibri" panose="020F0502020204030204" pitchFamily="34" charset="0"/>
            </a:endParaRPr>
          </a:p>
          <a:p>
            <a:pPr marL="177800" indent="-177800">
              <a:spcAft>
                <a:spcPts val="600"/>
              </a:spcAft>
              <a:buFont typeface="Arial" panose="020B0604020202020204" pitchFamily="34" charset="0"/>
              <a:buChar char="•"/>
            </a:pPr>
            <a:r>
              <a:rPr lang="en-US" sz="2000" dirty="0" smtClean="0">
                <a:latin typeface="Calibri" panose="020F0502020204030204" pitchFamily="34" charset="0"/>
              </a:rPr>
              <a:t>4 </a:t>
            </a:r>
            <a:r>
              <a:rPr lang="en-US" sz="2000" dirty="0">
                <a:latin typeface="Calibri" panose="020F0502020204030204" pitchFamily="34" charset="0"/>
              </a:rPr>
              <a:t>river-improvement-schemes, </a:t>
            </a:r>
            <a:endParaRPr lang="en-US" sz="2000" dirty="0" smtClean="0">
              <a:latin typeface="Calibri" panose="020F0502020204030204" pitchFamily="34" charset="0"/>
            </a:endParaRPr>
          </a:p>
          <a:p>
            <a:pPr marL="177800" indent="-177800">
              <a:spcAft>
                <a:spcPts val="600"/>
              </a:spcAft>
              <a:buFont typeface="Arial" panose="020B0604020202020204" pitchFamily="34" charset="0"/>
              <a:buChar char="•"/>
            </a:pPr>
            <a:r>
              <a:rPr lang="en-US" sz="2000" dirty="0" smtClean="0">
                <a:latin typeface="Calibri" panose="020F0502020204030204" pitchFamily="34" charset="0"/>
              </a:rPr>
              <a:t>3 rubber </a:t>
            </a:r>
            <a:r>
              <a:rPr lang="en-US" sz="2000" dirty="0">
                <a:latin typeface="Calibri" panose="020F0502020204030204" pitchFamily="34" charset="0"/>
              </a:rPr>
              <a:t>dams </a:t>
            </a:r>
            <a:r>
              <a:rPr lang="en-US" sz="2000" dirty="0" smtClean="0">
                <a:latin typeface="Calibri" panose="020F0502020204030204" pitchFamily="34" charset="0"/>
              </a:rPr>
              <a:t>etc. </a:t>
            </a:r>
          </a:p>
          <a:p>
            <a:pPr marL="177800" indent="-177800">
              <a:spcAft>
                <a:spcPts val="600"/>
              </a:spcAft>
              <a:buFont typeface="Arial" panose="020B0604020202020204" pitchFamily="34" charset="0"/>
              <a:buChar char="•"/>
            </a:pPr>
            <a:r>
              <a:rPr lang="en-SG" sz="2000" dirty="0" smtClean="0">
                <a:latin typeface="Calibri" panose="020F0502020204030204" pitchFamily="34" charset="0"/>
              </a:rPr>
              <a:t>Net asset value (in2000): </a:t>
            </a:r>
          </a:p>
          <a:p>
            <a:pPr marL="173038">
              <a:spcAft>
                <a:spcPts val="600"/>
              </a:spcAft>
            </a:pPr>
            <a:r>
              <a:rPr lang="en-SG" sz="2000" dirty="0" smtClean="0">
                <a:latin typeface="Calibri" panose="020F0502020204030204" pitchFamily="34" charset="0"/>
              </a:rPr>
              <a:t>IDR 7.4 </a:t>
            </a:r>
            <a:r>
              <a:rPr lang="en-SG" sz="2000" dirty="0">
                <a:latin typeface="Calibri" panose="020F0502020204030204" pitchFamily="34" charset="0"/>
              </a:rPr>
              <a:t>trillion (</a:t>
            </a:r>
            <a:r>
              <a:rPr lang="en-SG" sz="2000" dirty="0" smtClean="0">
                <a:latin typeface="Calibri" panose="020F0502020204030204" pitchFamily="34" charset="0"/>
              </a:rPr>
              <a:t>USD 869 M)</a:t>
            </a:r>
            <a:endParaRPr lang="en-US" sz="2000" dirty="0" smtClean="0">
              <a:latin typeface="Calibri" panose="020F0502020204030204" pitchFamily="34" charset="0"/>
            </a:endParaRPr>
          </a:p>
        </p:txBody>
      </p:sp>
    </p:spTree>
    <p:extLst>
      <p:ext uri="{BB962C8B-B14F-4D97-AF65-F5344CB8AC3E}">
        <p14:creationId xmlns:p14="http://schemas.microsoft.com/office/powerpoint/2010/main" val="4095012437"/>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Water_Drops">
  <a:themeElements>
    <a:clrScheme name="">
      <a:dk1>
        <a:srgbClr val="000000"/>
      </a:dk1>
      <a:lt1>
        <a:srgbClr val="FFFFFF"/>
      </a:lt1>
      <a:dk2>
        <a:srgbClr val="333399"/>
      </a:dk2>
      <a:lt2>
        <a:srgbClr val="1C1C1C"/>
      </a:lt2>
      <a:accent1>
        <a:srgbClr val="00E4A8"/>
      </a:accent1>
      <a:accent2>
        <a:srgbClr val="99CCFF"/>
      </a:accent2>
      <a:accent3>
        <a:srgbClr val="FFFFFF"/>
      </a:accent3>
      <a:accent4>
        <a:srgbClr val="000000"/>
      </a:accent4>
      <a:accent5>
        <a:srgbClr val="AAEFD1"/>
      </a:accent5>
      <a:accent6>
        <a:srgbClr val="8AB9E7"/>
      </a:accent6>
      <a:hlink>
        <a:srgbClr val="6666FF"/>
      </a:hlink>
      <a:folHlink>
        <a:srgbClr val="3333CC"/>
      </a:folHlink>
    </a:clrScheme>
    <a:fontScheme name="Blend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cap="flat" cmpd="sng" algn="ctr">
          <a:solidFill>
            <a:schemeClr val="tx1"/>
          </a:solidFill>
          <a:prstDash val="solid"/>
          <a:miter/>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None/>
          <a:defRPr kumimoji="0" lang="en-US" sz="2400" b="0" i="0" u="none" strike="noStrike" cap="none" normalizeH="0" baseline="0" smtClean="0">
            <a:solidFill>
              <a:schemeClr val="tx1"/>
            </a:solidFill>
            <a:latin typeface="Tahoma"/>
          </a:defRPr>
        </a:defPPr>
      </a:lstStyle>
    </a:spDef>
    <a:lnDef>
      <a:spPr>
        <a:solidFill>
          <a:schemeClr val="accent1"/>
        </a:solidFill>
        <a:ln w="9525" cap="flat" cmpd="sng" algn="ctr">
          <a:solidFill>
            <a:schemeClr val="tx1"/>
          </a:solidFill>
          <a:prstDash val="solid"/>
          <a:miter/>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None/>
          <a:defRPr kumimoji="0" lang="en-US" sz="2400" b="0" i="0" u="none" strike="noStrike" cap="none" normalizeH="0" baseline="0" smtClean="0">
            <a:solidFill>
              <a:schemeClr val="tx1"/>
            </a:solidFill>
            <a:latin typeface="Tahoma"/>
          </a:defRPr>
        </a:defPPr>
      </a:lstStyle>
    </a:lnDef>
    <a:txDef>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12588</Words>
  <Application>Microsoft Office PowerPoint</Application>
  <PresentationFormat>On-screen Show (4:3)</PresentationFormat>
  <Paragraphs>1056</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Water_Drops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Excellence in River Basin Organization (RBO) Performance: Case of PJT-I, Indonesia</dc:title>
  <dc:creator>Raymond Valiant</dc:creator>
  <cp:lastModifiedBy>user</cp:lastModifiedBy>
  <cp:revision>519</cp:revision>
  <cp:lastPrinted>2015-01-31T15:08:45Z</cp:lastPrinted>
  <dcterms:created xsi:type="dcterms:W3CDTF">2008-07-26T03:45:16Z</dcterms:created>
  <dcterms:modified xsi:type="dcterms:W3CDTF">2015-02-02T02:24:03Z</dcterms:modified>
</cp:coreProperties>
</file>